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sldIdLst>
    <p:sldId id="257" r:id="rId2"/>
    <p:sldId id="258" r:id="rId3"/>
    <p:sldId id="292" r:id="rId4"/>
    <p:sldId id="291" r:id="rId5"/>
    <p:sldId id="294" r:id="rId6"/>
    <p:sldId id="293" r:id="rId7"/>
    <p:sldId id="267" r:id="rId8"/>
    <p:sldId id="268" r:id="rId9"/>
    <p:sldId id="269" r:id="rId10"/>
    <p:sldId id="270" r:id="rId11"/>
    <p:sldId id="302" r:id="rId12"/>
    <p:sldId id="259" r:id="rId13"/>
    <p:sldId id="260" r:id="rId14"/>
    <p:sldId id="289" r:id="rId15"/>
    <p:sldId id="272" r:id="rId16"/>
    <p:sldId id="261" r:id="rId17"/>
    <p:sldId id="274" r:id="rId18"/>
    <p:sldId id="295" r:id="rId19"/>
    <p:sldId id="296" r:id="rId20"/>
    <p:sldId id="266" r:id="rId21"/>
    <p:sldId id="262" r:id="rId22"/>
    <p:sldId id="297" r:id="rId23"/>
    <p:sldId id="300" r:id="rId24"/>
    <p:sldId id="301" r:id="rId25"/>
    <p:sldId id="298" r:id="rId26"/>
    <p:sldId id="299" r:id="rId27"/>
    <p:sldId id="263" r:id="rId28"/>
    <p:sldId id="275" r:id="rId29"/>
    <p:sldId id="277" r:id="rId30"/>
    <p:sldId id="278" r:id="rId31"/>
    <p:sldId id="279" r:id="rId32"/>
    <p:sldId id="280" r:id="rId33"/>
    <p:sldId id="282" r:id="rId34"/>
    <p:sldId id="273" r:id="rId35"/>
    <p:sldId id="287" r:id="rId36"/>
    <p:sldId id="281"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2" d="100"/>
          <a:sy n="82" d="100"/>
        </p:scale>
        <p:origin x="-15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ru-RU"/>
  <c:style val="24"/>
  <c:chart>
    <c:plotArea>
      <c:layout/>
      <c:barChart>
        <c:barDir val="bar"/>
        <c:grouping val="clustered"/>
        <c:ser>
          <c:idx val="0"/>
          <c:order val="0"/>
          <c:tx>
            <c:strRef>
              <c:f>Лист1!$B$1</c:f>
              <c:strCache>
                <c:ptCount val="1"/>
                <c:pt idx="0">
                  <c:v>2009</c:v>
                </c:pt>
              </c:strCache>
            </c:strRef>
          </c:tx>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Лист1!$B$2:$B$9</c:f>
              <c:numCache>
                <c:formatCode>General</c:formatCode>
                <c:ptCount val="8"/>
                <c:pt idx="0" formatCode="#,##0">
                  <c:v>1895941</c:v>
                </c:pt>
              </c:numCache>
            </c:numRef>
          </c:val>
        </c:ser>
        <c:ser>
          <c:idx val="1"/>
          <c:order val="1"/>
          <c:tx>
            <c:strRef>
              <c:f>Лист1!$C$1</c:f>
              <c:strCache>
                <c:ptCount val="1"/>
                <c:pt idx="0">
                  <c:v>2010</c:v>
                </c:pt>
              </c:strCache>
            </c:strRef>
          </c:tx>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Лист1!$C$2:$C$9</c:f>
              <c:numCache>
                <c:formatCode>#,##0</c:formatCode>
                <c:ptCount val="8"/>
                <c:pt idx="1">
                  <c:v>1911900</c:v>
                </c:pt>
              </c:numCache>
            </c:numRef>
          </c:val>
        </c:ser>
        <c:ser>
          <c:idx val="2"/>
          <c:order val="2"/>
          <c:tx>
            <c:strRef>
              <c:f>Лист1!$D$1</c:f>
              <c:strCache>
                <c:ptCount val="1"/>
                <c:pt idx="0">
                  <c:v>2011</c:v>
                </c:pt>
              </c:strCache>
            </c:strRef>
          </c:tx>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Лист1!$D$2:$D$9</c:f>
              <c:numCache>
                <c:formatCode>General</c:formatCode>
                <c:ptCount val="8"/>
                <c:pt idx="2">
                  <c:v>1936000</c:v>
                </c:pt>
              </c:numCache>
            </c:numRef>
          </c:val>
        </c:ser>
        <c:ser>
          <c:idx val="3"/>
          <c:order val="3"/>
          <c:tx>
            <c:strRef>
              <c:f>Лист1!$E$1</c:f>
              <c:strCache>
                <c:ptCount val="1"/>
                <c:pt idx="0">
                  <c:v>2012</c:v>
                </c:pt>
              </c:strCache>
            </c:strRef>
          </c:tx>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Лист1!$E$2:$E$9</c:f>
              <c:numCache>
                <c:formatCode>General</c:formatCode>
                <c:ptCount val="8"/>
                <c:pt idx="3">
                  <c:v>1988200</c:v>
                </c:pt>
              </c:numCache>
            </c:numRef>
          </c:val>
        </c:ser>
        <c:ser>
          <c:idx val="4"/>
          <c:order val="4"/>
          <c:tx>
            <c:strRef>
              <c:f>Лист1!$F$1</c:f>
              <c:strCache>
                <c:ptCount val="1"/>
                <c:pt idx="0">
                  <c:v>2014</c:v>
                </c:pt>
              </c:strCache>
            </c:strRef>
          </c:tx>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Лист1!$F$2:$F$9</c:f>
              <c:numCache>
                <c:formatCode>General</c:formatCode>
                <c:ptCount val="8"/>
                <c:pt idx="4" formatCode="#,##0">
                  <c:v>2013800</c:v>
                </c:pt>
              </c:numCache>
            </c:numRef>
          </c:val>
        </c:ser>
        <c:ser>
          <c:idx val="5"/>
          <c:order val="5"/>
          <c:tx>
            <c:strRef>
              <c:f>Лист1!$G$1</c:f>
              <c:strCache>
                <c:ptCount val="1"/>
                <c:pt idx="0">
                  <c:v>2015</c:v>
                </c:pt>
              </c:strCache>
            </c:strRef>
          </c:tx>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Лист1!$G$2:$G$9</c:f>
              <c:numCache>
                <c:formatCode>General</c:formatCode>
                <c:ptCount val="8"/>
                <c:pt idx="5" formatCode="#,##0">
                  <c:v>2038400</c:v>
                </c:pt>
              </c:numCache>
            </c:numRef>
          </c:val>
        </c:ser>
        <c:ser>
          <c:idx val="6"/>
          <c:order val="6"/>
          <c:tx>
            <c:strRef>
              <c:f>Лист1!$H$1</c:f>
              <c:strCache>
                <c:ptCount val="1"/>
                <c:pt idx="0">
                  <c:v>2016</c:v>
                </c:pt>
              </c:strCache>
            </c:strRef>
          </c:tx>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Лист1!$H$2:$H$9</c:f>
              <c:numCache>
                <c:formatCode>General</c:formatCode>
                <c:ptCount val="8"/>
                <c:pt idx="6" formatCode="#,##0">
                  <c:v>2062300</c:v>
                </c:pt>
              </c:numCache>
            </c:numRef>
          </c:val>
        </c:ser>
        <c:ser>
          <c:idx val="7"/>
          <c:order val="7"/>
          <c:tx>
            <c:strRef>
              <c:f>Лист1!$I$1</c:f>
              <c:strCache>
                <c:ptCount val="1"/>
                <c:pt idx="0">
                  <c:v>2017</c:v>
                </c:pt>
              </c:strCache>
            </c:strRef>
          </c:tx>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Лист1!$I$2:$I$9</c:f>
              <c:numCache>
                <c:formatCode>General</c:formatCode>
                <c:ptCount val="8"/>
                <c:pt idx="7" formatCode="#,##0">
                  <c:v>2084500</c:v>
                </c:pt>
              </c:numCache>
            </c:numRef>
          </c:val>
        </c:ser>
        <c:axId val="61573760"/>
        <c:axId val="120900992"/>
      </c:barChart>
      <c:catAx>
        <c:axId val="61573760"/>
        <c:scaling>
          <c:orientation val="minMax"/>
        </c:scaling>
        <c:axPos val="l"/>
        <c:numFmt formatCode="General" sourceLinked="1"/>
        <c:tickLblPos val="nextTo"/>
        <c:crossAx val="120900992"/>
        <c:crosses val="autoZero"/>
        <c:auto val="1"/>
        <c:lblAlgn val="ctr"/>
        <c:lblOffset val="100"/>
      </c:catAx>
      <c:valAx>
        <c:axId val="120900992"/>
        <c:scaling>
          <c:orientation val="minMax"/>
        </c:scaling>
        <c:axPos val="b"/>
        <c:majorGridlines/>
        <c:numFmt formatCode="#,##0" sourceLinked="1"/>
        <c:tickLblPos val="nextTo"/>
        <c:crossAx val="61573760"/>
        <c:crosses val="autoZero"/>
        <c:crossBetween val="between"/>
      </c:valAx>
    </c:plotArea>
    <c:legend>
      <c:legendPos val="r"/>
      <c:layout/>
    </c:legend>
    <c:plotVisOnly val="1"/>
  </c:chart>
  <c:txPr>
    <a:bodyPr/>
    <a:lstStyle/>
    <a:p>
      <a:pPr>
        <a:defRPr sz="1800"/>
      </a:pPr>
      <a:endParaRPr lang="ru-RU"/>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FA2A7A-4D62-4EE6-8C80-6A9A85E439D8}" type="doc">
      <dgm:prSet loTypeId="urn:microsoft.com/office/officeart/2005/8/layout/hList7" loCatId="relationship" qsTypeId="urn:microsoft.com/office/officeart/2005/8/quickstyle/simple3" qsCatId="simple" csTypeId="urn:microsoft.com/office/officeart/2005/8/colors/colorful3" csCatId="colorful" phldr="1"/>
      <dgm:spPr/>
      <dgm:t>
        <a:bodyPr/>
        <a:lstStyle/>
        <a:p>
          <a:endParaRPr lang="ru-RU"/>
        </a:p>
      </dgm:t>
    </dgm:pt>
    <dgm:pt modelId="{7A588CE6-A1C7-44C7-821D-EBD5666AC7DB}">
      <dgm:prSet phldrT="[Текст]" custT="1"/>
      <dgm:spPr/>
      <dgm:t>
        <a:bodyPr/>
        <a:lstStyle/>
        <a:p>
          <a:r>
            <a:rPr kumimoji="0" lang="az-Latn-AZ" sz="1600" b="1" i="0" u="none" strike="noStrike" cap="none" normalizeH="0" baseline="0" dirty="0" smtClean="0">
              <a:ln/>
              <a:effectLst/>
              <a:latin typeface="Times New Roman" pitchFamily="18" charset="0"/>
              <a:cs typeface="Times New Roman" pitchFamily="18" charset="0"/>
            </a:rPr>
            <a:t>Ailədaxili münasibətlərin düzgün qurulmaması, </a:t>
          </a:r>
          <a:endParaRPr kumimoji="0" lang="en-US" sz="1600" b="1" i="0" u="none" strike="noStrike" cap="none" normalizeH="0" baseline="0" dirty="0" smtClean="0">
            <a:ln/>
            <a:effectLst/>
            <a:latin typeface="Times New Roman" pitchFamily="18" charset="0"/>
            <a:cs typeface="Times New Roman" pitchFamily="18" charset="0"/>
          </a:endParaRPr>
        </a:p>
        <a:p>
          <a:r>
            <a:rPr kumimoji="0" lang="az-Latn-AZ" sz="1600" b="1" i="0" u="none" strike="noStrike" cap="none" normalizeH="0" baseline="0" dirty="0" smtClean="0">
              <a:ln/>
              <a:effectLst/>
              <a:latin typeface="Times New Roman" pitchFamily="18" charset="0"/>
              <a:cs typeface="Times New Roman" pitchFamily="18" charset="0"/>
            </a:rPr>
            <a:t>ailədə rol və vəzifələrin, eləcə də məsuliyyətin aydın olmaması; </a:t>
          </a:r>
          <a:endParaRPr lang="ru-RU" sz="1600" b="1" dirty="0">
            <a:latin typeface="Times New Roman" pitchFamily="18" charset="0"/>
            <a:cs typeface="Times New Roman" pitchFamily="18" charset="0"/>
          </a:endParaRPr>
        </a:p>
      </dgm:t>
    </dgm:pt>
    <dgm:pt modelId="{A26D00B0-7ECA-4499-B8C2-5C9FC26AD13F}" type="parTrans" cxnId="{94271FF6-CC04-4926-A212-9BB8129B16FD}">
      <dgm:prSet/>
      <dgm:spPr/>
      <dgm:t>
        <a:bodyPr/>
        <a:lstStyle/>
        <a:p>
          <a:endParaRPr lang="ru-RU"/>
        </a:p>
      </dgm:t>
    </dgm:pt>
    <dgm:pt modelId="{E2959B89-78F9-40CC-83A7-179CC5C45F29}" type="sibTrans" cxnId="{94271FF6-CC04-4926-A212-9BB8129B16FD}">
      <dgm:prSet/>
      <dgm:spPr/>
      <dgm:t>
        <a:bodyPr/>
        <a:lstStyle/>
        <a:p>
          <a:endParaRPr lang="ru-RU"/>
        </a:p>
      </dgm:t>
    </dgm:pt>
    <dgm:pt modelId="{54D8D8BE-D7CD-44E9-90F4-68CDC32CC219}">
      <dgm:prSet phldrT="[Текст]" custT="1"/>
      <dgm:spPr/>
      <dgm:t>
        <a:bodyPr/>
        <a:lstStyle/>
        <a:p>
          <a:r>
            <a:rPr kumimoji="0" lang="az-Latn-AZ" sz="1600" b="1" i="0" u="none" strike="noStrike" cap="none" normalizeH="0" baseline="0" dirty="0" smtClean="0">
              <a:ln/>
              <a:effectLst/>
              <a:latin typeface="Times New Roman" pitchFamily="18" charset="0"/>
              <a:cs typeface="Times New Roman" pitchFamily="18" charset="0"/>
            </a:rPr>
            <a:t>Ailə üzvlərinin psixoloji uyğunluğunun olmaması</a:t>
          </a:r>
          <a:r>
            <a:rPr kumimoji="0" lang="az-Latn-AZ" sz="1600" b="1" i="0" u="none" strike="noStrike" cap="none" normalizeH="0" baseline="0" dirty="0" smtClean="0">
              <a:ln/>
              <a:effectLst/>
              <a:latin typeface="Arial" pitchFamily="34" charset="0"/>
              <a:cs typeface="Arial" pitchFamily="34" charset="0"/>
            </a:rPr>
            <a:t>; </a:t>
          </a:r>
          <a:endParaRPr lang="ru-RU" sz="1600" b="1" dirty="0"/>
        </a:p>
      </dgm:t>
    </dgm:pt>
    <dgm:pt modelId="{6C063150-F148-42DB-8EC7-9D91B83343C7}" type="parTrans" cxnId="{AA3ACAFE-74D2-4677-A691-835EAB6C9846}">
      <dgm:prSet/>
      <dgm:spPr/>
      <dgm:t>
        <a:bodyPr/>
        <a:lstStyle/>
        <a:p>
          <a:endParaRPr lang="ru-RU"/>
        </a:p>
      </dgm:t>
    </dgm:pt>
    <dgm:pt modelId="{ABE532BB-166F-495C-9C28-7E29FFB0B3D2}" type="sibTrans" cxnId="{AA3ACAFE-74D2-4677-A691-835EAB6C9846}">
      <dgm:prSet/>
      <dgm:spPr/>
      <dgm:t>
        <a:bodyPr/>
        <a:lstStyle/>
        <a:p>
          <a:endParaRPr lang="ru-RU"/>
        </a:p>
      </dgm:t>
    </dgm:pt>
    <dgm:pt modelId="{C05B9B27-D331-4442-9DB2-5852C5B4A200}">
      <dgm:prSet custT="1"/>
      <dgm:spPr/>
      <dgm:t>
        <a:bodyPr/>
        <a:lstStyle/>
        <a:p>
          <a:endParaRPr kumimoji="0" lang="en-US" sz="1400" b="0" i="0" u="none" strike="noStrike" cap="none" normalizeH="0" baseline="0" dirty="0" smtClean="0">
            <a:ln/>
            <a:effectLst/>
            <a:latin typeface="Times New Roman" pitchFamily="18" charset="0"/>
            <a:cs typeface="Times New Roman" pitchFamily="18" charset="0"/>
          </a:endParaRPr>
        </a:p>
        <a:p>
          <a:endParaRPr kumimoji="0" lang="en-US" sz="1400" b="0" i="0" u="none" strike="noStrike" cap="none" normalizeH="0" baseline="0" dirty="0" smtClean="0">
            <a:ln/>
            <a:effectLst/>
            <a:latin typeface="Times New Roman" pitchFamily="18" charset="0"/>
            <a:cs typeface="Times New Roman" pitchFamily="18" charset="0"/>
          </a:endParaRPr>
        </a:p>
        <a:p>
          <a:endParaRPr kumimoji="0" lang="en-US" sz="1400" b="0" i="0" u="none" strike="noStrike" cap="none" normalizeH="0" baseline="0" dirty="0" smtClean="0">
            <a:ln/>
            <a:effectLst/>
            <a:latin typeface="Times New Roman" pitchFamily="18" charset="0"/>
            <a:cs typeface="Times New Roman" pitchFamily="18" charset="0"/>
          </a:endParaRPr>
        </a:p>
        <a:p>
          <a:endParaRPr kumimoji="0" lang="en-US" sz="1600" b="0" i="0" u="none" strike="noStrike" cap="none" normalizeH="0" baseline="0" dirty="0" smtClean="0">
            <a:ln/>
            <a:effectLst/>
            <a:latin typeface="Times New Roman" pitchFamily="18" charset="0"/>
            <a:cs typeface="Times New Roman" pitchFamily="18" charset="0"/>
          </a:endParaRPr>
        </a:p>
        <a:p>
          <a:r>
            <a:rPr kumimoji="0" lang="az-Latn-AZ" sz="1600" b="1" i="0" u="none" strike="noStrike" cap="none" normalizeH="0" baseline="0" dirty="0" smtClean="0">
              <a:ln/>
              <a:effectLst/>
              <a:latin typeface="Times New Roman" pitchFamily="18" charset="0"/>
              <a:cs typeface="Times New Roman" pitchFamily="18" charset="0"/>
            </a:rPr>
            <a:t>Patriarxal mədəniyyət və tərbiyənin və yalnış stereotiplərin təsirindən yaranan “kişi hər zaman haqlıdır”, “onun istəyi əsasdır”, “kişiyə olar, qadına olmaz” və s. bu kimi birtərəfli və səhv yanaşmalar; </a:t>
          </a:r>
          <a:endParaRPr lang="ru-RU" sz="1600" b="1" dirty="0">
            <a:latin typeface="Times New Roman" pitchFamily="18" charset="0"/>
            <a:cs typeface="Times New Roman" pitchFamily="18" charset="0"/>
          </a:endParaRPr>
        </a:p>
      </dgm:t>
    </dgm:pt>
    <dgm:pt modelId="{32ACC7D5-6389-4E0F-8C75-839963D23C80}" type="parTrans" cxnId="{5349A4EF-D28B-4670-A866-3A715FE59C6E}">
      <dgm:prSet/>
      <dgm:spPr/>
      <dgm:t>
        <a:bodyPr/>
        <a:lstStyle/>
        <a:p>
          <a:endParaRPr lang="ru-RU"/>
        </a:p>
      </dgm:t>
    </dgm:pt>
    <dgm:pt modelId="{BCE7AA1D-3E80-4349-8261-DAE8C5F5B3A3}" type="sibTrans" cxnId="{5349A4EF-D28B-4670-A866-3A715FE59C6E}">
      <dgm:prSet/>
      <dgm:spPr/>
      <dgm:t>
        <a:bodyPr/>
        <a:lstStyle/>
        <a:p>
          <a:endParaRPr lang="ru-RU"/>
        </a:p>
      </dgm:t>
    </dgm:pt>
    <dgm:pt modelId="{F280532D-D500-481F-BE70-9653EA5F29E8}">
      <dgm:prSet custT="1"/>
      <dgm:spPr/>
      <dgm:t>
        <a:bodyPr/>
        <a:lstStyle/>
        <a:p>
          <a:r>
            <a:rPr kumimoji="0" lang="az-Latn-AZ" sz="1600" b="1" i="0" u="none" strike="noStrike" cap="none" normalizeH="0" baseline="0" dirty="0" smtClean="0">
              <a:ln/>
              <a:effectLst/>
              <a:latin typeface="Times New Roman" pitchFamily="18" charset="0"/>
              <a:cs typeface="Times New Roman" pitchFamily="18" charset="0"/>
            </a:rPr>
            <a:t>Boşanma mədəniyyətinin zəif olması, boşandıqdan sonra tərəflərin düşmənə çevrilməsi </a:t>
          </a:r>
          <a:endParaRPr lang="ru-RU" sz="1600" b="1" dirty="0">
            <a:latin typeface="Times New Roman" pitchFamily="18" charset="0"/>
            <a:cs typeface="Times New Roman" pitchFamily="18" charset="0"/>
          </a:endParaRPr>
        </a:p>
      </dgm:t>
    </dgm:pt>
    <dgm:pt modelId="{FBDF716B-F037-4BC8-B8E7-C14F681B0819}" type="parTrans" cxnId="{C254AC17-DAC6-4C08-A0CB-518CFFB0AB85}">
      <dgm:prSet/>
      <dgm:spPr/>
      <dgm:t>
        <a:bodyPr/>
        <a:lstStyle/>
        <a:p>
          <a:endParaRPr lang="ru-RU"/>
        </a:p>
      </dgm:t>
    </dgm:pt>
    <dgm:pt modelId="{08F00AC5-24A9-4B08-A3E3-89E25066873A}" type="sibTrans" cxnId="{C254AC17-DAC6-4C08-A0CB-518CFFB0AB85}">
      <dgm:prSet/>
      <dgm:spPr/>
      <dgm:t>
        <a:bodyPr/>
        <a:lstStyle/>
        <a:p>
          <a:endParaRPr lang="ru-RU"/>
        </a:p>
      </dgm:t>
    </dgm:pt>
    <dgm:pt modelId="{53FE8655-A84B-4494-963D-91F8BEB6513C}" type="pres">
      <dgm:prSet presAssocID="{55FA2A7A-4D62-4EE6-8C80-6A9A85E439D8}" presName="Name0" presStyleCnt="0">
        <dgm:presLayoutVars>
          <dgm:dir/>
          <dgm:resizeHandles val="exact"/>
        </dgm:presLayoutVars>
      </dgm:prSet>
      <dgm:spPr/>
      <dgm:t>
        <a:bodyPr/>
        <a:lstStyle/>
        <a:p>
          <a:endParaRPr lang="ru-RU"/>
        </a:p>
      </dgm:t>
    </dgm:pt>
    <dgm:pt modelId="{8ED41348-CF4A-445D-B262-4800AC5CB52B}" type="pres">
      <dgm:prSet presAssocID="{55FA2A7A-4D62-4EE6-8C80-6A9A85E439D8}" presName="fgShape" presStyleLbl="fgShp" presStyleIdx="0" presStyleCnt="1" custScaleX="47971" custLinFactNeighborX="-220" custLinFactNeighborY="-3213"/>
      <dgm:spPr/>
    </dgm:pt>
    <dgm:pt modelId="{B6475660-3FD9-4D89-A122-599D6750A502}" type="pres">
      <dgm:prSet presAssocID="{55FA2A7A-4D62-4EE6-8C80-6A9A85E439D8}" presName="linComp" presStyleCnt="0"/>
      <dgm:spPr/>
    </dgm:pt>
    <dgm:pt modelId="{8C698355-8FBC-4060-8E67-3870369467E1}" type="pres">
      <dgm:prSet presAssocID="{C05B9B27-D331-4442-9DB2-5852C5B4A200}" presName="compNode" presStyleCnt="0"/>
      <dgm:spPr/>
    </dgm:pt>
    <dgm:pt modelId="{DA6B1F01-A2E5-4FF5-9F34-FDF892EE31C1}" type="pres">
      <dgm:prSet presAssocID="{C05B9B27-D331-4442-9DB2-5852C5B4A200}" presName="bkgdShape" presStyleLbl="node1" presStyleIdx="0" presStyleCnt="4"/>
      <dgm:spPr/>
      <dgm:t>
        <a:bodyPr/>
        <a:lstStyle/>
        <a:p>
          <a:endParaRPr lang="ru-RU"/>
        </a:p>
      </dgm:t>
    </dgm:pt>
    <dgm:pt modelId="{344226D1-1C2F-4B34-BFE8-0A4E91319DB3}" type="pres">
      <dgm:prSet presAssocID="{C05B9B27-D331-4442-9DB2-5852C5B4A200}" presName="nodeTx" presStyleLbl="node1" presStyleIdx="0" presStyleCnt="4">
        <dgm:presLayoutVars>
          <dgm:bulletEnabled val="1"/>
        </dgm:presLayoutVars>
      </dgm:prSet>
      <dgm:spPr/>
      <dgm:t>
        <a:bodyPr/>
        <a:lstStyle/>
        <a:p>
          <a:endParaRPr lang="ru-RU"/>
        </a:p>
      </dgm:t>
    </dgm:pt>
    <dgm:pt modelId="{16CF611C-6CAA-4571-A05C-6477A251F9AC}" type="pres">
      <dgm:prSet presAssocID="{C05B9B27-D331-4442-9DB2-5852C5B4A200}" presName="invisiNode" presStyleLbl="node1" presStyleIdx="0" presStyleCnt="4"/>
      <dgm:spPr/>
    </dgm:pt>
    <dgm:pt modelId="{B55E9398-55C3-4739-8068-B1FD562E51C7}" type="pres">
      <dgm:prSet presAssocID="{C05B9B27-D331-4442-9DB2-5852C5B4A200}" presName="imagNode" presStyleLbl="fgImgPlace1" presStyleIdx="0" presStyleCnt="4" custScaleX="101911" custScaleY="102757"/>
      <dgm:spPr>
        <a:blipFill rotWithShape="0">
          <a:blip xmlns:r="http://schemas.openxmlformats.org/officeDocument/2006/relationships" r:embed="rId1"/>
          <a:stretch>
            <a:fillRect/>
          </a:stretch>
        </a:blipFill>
      </dgm:spPr>
    </dgm:pt>
    <dgm:pt modelId="{4F878D00-488C-4DA5-9FA8-348608F7E9F5}" type="pres">
      <dgm:prSet presAssocID="{BCE7AA1D-3E80-4349-8261-DAE8C5F5B3A3}" presName="sibTrans" presStyleLbl="sibTrans2D1" presStyleIdx="0" presStyleCnt="0"/>
      <dgm:spPr/>
      <dgm:t>
        <a:bodyPr/>
        <a:lstStyle/>
        <a:p>
          <a:endParaRPr lang="ru-RU"/>
        </a:p>
      </dgm:t>
    </dgm:pt>
    <dgm:pt modelId="{FEBD2F8F-B4D6-4F48-9B48-D0A0E2C7CB49}" type="pres">
      <dgm:prSet presAssocID="{7A588CE6-A1C7-44C7-821D-EBD5666AC7DB}" presName="compNode" presStyleCnt="0"/>
      <dgm:spPr/>
    </dgm:pt>
    <dgm:pt modelId="{BD751F29-65DC-4483-B9B5-0CC56A108071}" type="pres">
      <dgm:prSet presAssocID="{7A588CE6-A1C7-44C7-821D-EBD5666AC7DB}" presName="bkgdShape" presStyleLbl="node1" presStyleIdx="1" presStyleCnt="4"/>
      <dgm:spPr/>
      <dgm:t>
        <a:bodyPr/>
        <a:lstStyle/>
        <a:p>
          <a:endParaRPr lang="ru-RU"/>
        </a:p>
      </dgm:t>
    </dgm:pt>
    <dgm:pt modelId="{11A7F037-1702-4A08-A142-9BF23F208E6F}" type="pres">
      <dgm:prSet presAssocID="{7A588CE6-A1C7-44C7-821D-EBD5666AC7DB}" presName="nodeTx" presStyleLbl="node1" presStyleIdx="1" presStyleCnt="4">
        <dgm:presLayoutVars>
          <dgm:bulletEnabled val="1"/>
        </dgm:presLayoutVars>
      </dgm:prSet>
      <dgm:spPr/>
      <dgm:t>
        <a:bodyPr/>
        <a:lstStyle/>
        <a:p>
          <a:endParaRPr lang="ru-RU"/>
        </a:p>
      </dgm:t>
    </dgm:pt>
    <dgm:pt modelId="{D3114813-931B-46E9-9BFB-F2287BF31FF2}" type="pres">
      <dgm:prSet presAssocID="{7A588CE6-A1C7-44C7-821D-EBD5666AC7DB}" presName="invisiNode" presStyleLbl="node1" presStyleIdx="1" presStyleCnt="4"/>
      <dgm:spPr/>
    </dgm:pt>
    <dgm:pt modelId="{399FCADC-B186-494E-A083-D005DD362AAC}" type="pres">
      <dgm:prSet presAssocID="{7A588CE6-A1C7-44C7-821D-EBD5666AC7DB}" presName="imagNode" presStyleLbl="fgImgPlace1" presStyleIdx="1" presStyleCnt="4" custLinFactNeighborX="-1812" custLinFactNeighborY="72"/>
      <dgm:spPr>
        <a:blipFill rotWithShape="0">
          <a:blip xmlns:r="http://schemas.openxmlformats.org/officeDocument/2006/relationships" r:embed="rId2"/>
          <a:stretch>
            <a:fillRect/>
          </a:stretch>
        </a:blipFill>
      </dgm:spPr>
    </dgm:pt>
    <dgm:pt modelId="{2FC70170-BC04-4F2E-A469-5E16FC25E84D}" type="pres">
      <dgm:prSet presAssocID="{E2959B89-78F9-40CC-83A7-179CC5C45F29}" presName="sibTrans" presStyleLbl="sibTrans2D1" presStyleIdx="0" presStyleCnt="0"/>
      <dgm:spPr/>
      <dgm:t>
        <a:bodyPr/>
        <a:lstStyle/>
        <a:p>
          <a:endParaRPr lang="ru-RU"/>
        </a:p>
      </dgm:t>
    </dgm:pt>
    <dgm:pt modelId="{EC2B9D71-E251-406D-8A92-9A7291372B0C}" type="pres">
      <dgm:prSet presAssocID="{54D8D8BE-D7CD-44E9-90F4-68CDC32CC219}" presName="compNode" presStyleCnt="0"/>
      <dgm:spPr/>
    </dgm:pt>
    <dgm:pt modelId="{73E4EC53-51FF-4A62-8B56-457859E4754A}" type="pres">
      <dgm:prSet presAssocID="{54D8D8BE-D7CD-44E9-90F4-68CDC32CC219}" presName="bkgdShape" presStyleLbl="node1" presStyleIdx="2" presStyleCnt="4"/>
      <dgm:spPr/>
      <dgm:t>
        <a:bodyPr/>
        <a:lstStyle/>
        <a:p>
          <a:endParaRPr lang="ru-RU"/>
        </a:p>
      </dgm:t>
    </dgm:pt>
    <dgm:pt modelId="{B63D6855-9911-426C-AB1F-293DBDA7A5D2}" type="pres">
      <dgm:prSet presAssocID="{54D8D8BE-D7CD-44E9-90F4-68CDC32CC219}" presName="nodeTx" presStyleLbl="node1" presStyleIdx="2" presStyleCnt="4">
        <dgm:presLayoutVars>
          <dgm:bulletEnabled val="1"/>
        </dgm:presLayoutVars>
      </dgm:prSet>
      <dgm:spPr/>
      <dgm:t>
        <a:bodyPr/>
        <a:lstStyle/>
        <a:p>
          <a:endParaRPr lang="ru-RU"/>
        </a:p>
      </dgm:t>
    </dgm:pt>
    <dgm:pt modelId="{89C842BB-26C1-4C5E-B200-377F2ACB90E1}" type="pres">
      <dgm:prSet presAssocID="{54D8D8BE-D7CD-44E9-90F4-68CDC32CC219}" presName="invisiNode" presStyleLbl="node1" presStyleIdx="2" presStyleCnt="4"/>
      <dgm:spPr/>
    </dgm:pt>
    <dgm:pt modelId="{7701BA01-FADE-49DE-B6A1-11CD473C95E3}" type="pres">
      <dgm:prSet presAssocID="{54D8D8BE-D7CD-44E9-90F4-68CDC32CC219}" presName="imagNode" presStyleLbl="fgImgPlace1" presStyleIdx="2" presStyleCnt="4" custLinFactNeighborX="-2360" custLinFactNeighborY="72"/>
      <dgm:spPr>
        <a:blipFill rotWithShape="0">
          <a:blip xmlns:r="http://schemas.openxmlformats.org/officeDocument/2006/relationships" r:embed="rId3"/>
          <a:stretch>
            <a:fillRect/>
          </a:stretch>
        </a:blipFill>
      </dgm:spPr>
      <dgm:t>
        <a:bodyPr/>
        <a:lstStyle/>
        <a:p>
          <a:endParaRPr lang="ru-RU"/>
        </a:p>
      </dgm:t>
    </dgm:pt>
    <dgm:pt modelId="{4B2BCA56-A2E2-4E25-8486-4304C9FC3084}" type="pres">
      <dgm:prSet presAssocID="{ABE532BB-166F-495C-9C28-7E29FFB0B3D2}" presName="sibTrans" presStyleLbl="sibTrans2D1" presStyleIdx="0" presStyleCnt="0"/>
      <dgm:spPr/>
      <dgm:t>
        <a:bodyPr/>
        <a:lstStyle/>
        <a:p>
          <a:endParaRPr lang="ru-RU"/>
        </a:p>
      </dgm:t>
    </dgm:pt>
    <dgm:pt modelId="{95562EAD-FA13-43AB-A669-D92F3C35943E}" type="pres">
      <dgm:prSet presAssocID="{F280532D-D500-481F-BE70-9653EA5F29E8}" presName="compNode" presStyleCnt="0"/>
      <dgm:spPr/>
    </dgm:pt>
    <dgm:pt modelId="{23083429-CD05-4734-82D6-ED8322ABC45A}" type="pres">
      <dgm:prSet presAssocID="{F280532D-D500-481F-BE70-9653EA5F29E8}" presName="bkgdShape" presStyleLbl="node1" presStyleIdx="3" presStyleCnt="4"/>
      <dgm:spPr/>
      <dgm:t>
        <a:bodyPr/>
        <a:lstStyle/>
        <a:p>
          <a:endParaRPr lang="ru-RU"/>
        </a:p>
      </dgm:t>
    </dgm:pt>
    <dgm:pt modelId="{6A5151FB-43C2-4CA5-9602-475803BBC135}" type="pres">
      <dgm:prSet presAssocID="{F280532D-D500-481F-BE70-9653EA5F29E8}" presName="nodeTx" presStyleLbl="node1" presStyleIdx="3" presStyleCnt="4">
        <dgm:presLayoutVars>
          <dgm:bulletEnabled val="1"/>
        </dgm:presLayoutVars>
      </dgm:prSet>
      <dgm:spPr/>
      <dgm:t>
        <a:bodyPr/>
        <a:lstStyle/>
        <a:p>
          <a:endParaRPr lang="ru-RU"/>
        </a:p>
      </dgm:t>
    </dgm:pt>
    <dgm:pt modelId="{F6D20198-7982-422B-9678-D745FC9A422A}" type="pres">
      <dgm:prSet presAssocID="{F280532D-D500-481F-BE70-9653EA5F29E8}" presName="invisiNode" presStyleLbl="node1" presStyleIdx="3" presStyleCnt="4"/>
      <dgm:spPr/>
    </dgm:pt>
    <dgm:pt modelId="{437A25B3-EED8-4B7B-9798-9629CBF01E10}" type="pres">
      <dgm:prSet presAssocID="{F280532D-D500-481F-BE70-9653EA5F29E8}" presName="imagNode" presStyleLbl="fgImgPlace1" presStyleIdx="3" presStyleCnt="4" custLinFactNeighborX="-2719" custLinFactNeighborY="72"/>
      <dgm:spPr>
        <a:blipFill rotWithShape="0">
          <a:blip xmlns:r="http://schemas.openxmlformats.org/officeDocument/2006/relationships" r:embed="rId4"/>
          <a:stretch>
            <a:fillRect/>
          </a:stretch>
        </a:blipFill>
      </dgm:spPr>
    </dgm:pt>
  </dgm:ptLst>
  <dgm:cxnLst>
    <dgm:cxn modelId="{BA69F8DE-8701-4208-8C78-CE327BB276F4}" type="presOf" srcId="{F280532D-D500-481F-BE70-9653EA5F29E8}" destId="{23083429-CD05-4734-82D6-ED8322ABC45A}" srcOrd="0" destOrd="0" presId="urn:microsoft.com/office/officeart/2005/8/layout/hList7"/>
    <dgm:cxn modelId="{577BEDF8-8FBA-4559-8818-79E67F18B6D5}" type="presOf" srcId="{BCE7AA1D-3E80-4349-8261-DAE8C5F5B3A3}" destId="{4F878D00-488C-4DA5-9FA8-348608F7E9F5}" srcOrd="0" destOrd="0" presId="urn:microsoft.com/office/officeart/2005/8/layout/hList7"/>
    <dgm:cxn modelId="{54CAE3E4-8908-43B8-BD2B-E855E8A2CEA1}" type="presOf" srcId="{ABE532BB-166F-495C-9C28-7E29FFB0B3D2}" destId="{4B2BCA56-A2E2-4E25-8486-4304C9FC3084}" srcOrd="0" destOrd="0" presId="urn:microsoft.com/office/officeart/2005/8/layout/hList7"/>
    <dgm:cxn modelId="{508D6CBA-67AF-4856-BCAB-EFC8890B1B54}" type="presOf" srcId="{55FA2A7A-4D62-4EE6-8C80-6A9A85E439D8}" destId="{53FE8655-A84B-4494-963D-91F8BEB6513C}" srcOrd="0" destOrd="0" presId="urn:microsoft.com/office/officeart/2005/8/layout/hList7"/>
    <dgm:cxn modelId="{C254AC17-DAC6-4C08-A0CB-518CFFB0AB85}" srcId="{55FA2A7A-4D62-4EE6-8C80-6A9A85E439D8}" destId="{F280532D-D500-481F-BE70-9653EA5F29E8}" srcOrd="3" destOrd="0" parTransId="{FBDF716B-F037-4BC8-B8E7-C14F681B0819}" sibTransId="{08F00AC5-24A9-4B08-A3E3-89E25066873A}"/>
    <dgm:cxn modelId="{3516591E-C373-4C5B-8886-938F7CCF5A3A}" type="presOf" srcId="{54D8D8BE-D7CD-44E9-90F4-68CDC32CC219}" destId="{B63D6855-9911-426C-AB1F-293DBDA7A5D2}" srcOrd="1" destOrd="0" presId="urn:microsoft.com/office/officeart/2005/8/layout/hList7"/>
    <dgm:cxn modelId="{4D71A9CD-2626-4AF5-9434-4200253FCC2C}" type="presOf" srcId="{C05B9B27-D331-4442-9DB2-5852C5B4A200}" destId="{344226D1-1C2F-4B34-BFE8-0A4E91319DB3}" srcOrd="1" destOrd="0" presId="urn:microsoft.com/office/officeart/2005/8/layout/hList7"/>
    <dgm:cxn modelId="{B7D241CA-B380-45BB-932E-AD055CB67367}" type="presOf" srcId="{7A588CE6-A1C7-44C7-821D-EBD5666AC7DB}" destId="{BD751F29-65DC-4483-B9B5-0CC56A108071}" srcOrd="0" destOrd="0" presId="urn:microsoft.com/office/officeart/2005/8/layout/hList7"/>
    <dgm:cxn modelId="{DFFC9D2E-5A38-4A4A-8EB5-E2E026F5AB08}" type="presOf" srcId="{F280532D-D500-481F-BE70-9653EA5F29E8}" destId="{6A5151FB-43C2-4CA5-9602-475803BBC135}" srcOrd="1" destOrd="0" presId="urn:microsoft.com/office/officeart/2005/8/layout/hList7"/>
    <dgm:cxn modelId="{D33CFB2D-6B00-49FE-96D1-00D96EE57C61}" type="presOf" srcId="{C05B9B27-D331-4442-9DB2-5852C5B4A200}" destId="{DA6B1F01-A2E5-4FF5-9F34-FDF892EE31C1}" srcOrd="0" destOrd="0" presId="urn:microsoft.com/office/officeart/2005/8/layout/hList7"/>
    <dgm:cxn modelId="{5349A4EF-D28B-4670-A866-3A715FE59C6E}" srcId="{55FA2A7A-4D62-4EE6-8C80-6A9A85E439D8}" destId="{C05B9B27-D331-4442-9DB2-5852C5B4A200}" srcOrd="0" destOrd="0" parTransId="{32ACC7D5-6389-4E0F-8C75-839963D23C80}" sibTransId="{BCE7AA1D-3E80-4349-8261-DAE8C5F5B3A3}"/>
    <dgm:cxn modelId="{AA3ACAFE-74D2-4677-A691-835EAB6C9846}" srcId="{55FA2A7A-4D62-4EE6-8C80-6A9A85E439D8}" destId="{54D8D8BE-D7CD-44E9-90F4-68CDC32CC219}" srcOrd="2" destOrd="0" parTransId="{6C063150-F148-42DB-8EC7-9D91B83343C7}" sibTransId="{ABE532BB-166F-495C-9C28-7E29FFB0B3D2}"/>
    <dgm:cxn modelId="{94271FF6-CC04-4926-A212-9BB8129B16FD}" srcId="{55FA2A7A-4D62-4EE6-8C80-6A9A85E439D8}" destId="{7A588CE6-A1C7-44C7-821D-EBD5666AC7DB}" srcOrd="1" destOrd="0" parTransId="{A26D00B0-7ECA-4499-B8C2-5C9FC26AD13F}" sibTransId="{E2959B89-78F9-40CC-83A7-179CC5C45F29}"/>
    <dgm:cxn modelId="{8241D3D3-4801-475F-BCD1-E49AF4277044}" type="presOf" srcId="{E2959B89-78F9-40CC-83A7-179CC5C45F29}" destId="{2FC70170-BC04-4F2E-A469-5E16FC25E84D}" srcOrd="0" destOrd="0" presId="urn:microsoft.com/office/officeart/2005/8/layout/hList7"/>
    <dgm:cxn modelId="{7A12C0C9-7A2A-41A9-ACC3-A8B61ECAF8BE}" type="presOf" srcId="{7A588CE6-A1C7-44C7-821D-EBD5666AC7DB}" destId="{11A7F037-1702-4A08-A142-9BF23F208E6F}" srcOrd="1" destOrd="0" presId="urn:microsoft.com/office/officeart/2005/8/layout/hList7"/>
    <dgm:cxn modelId="{217AAFE9-A9B0-4861-BDB1-25799514582C}" type="presOf" srcId="{54D8D8BE-D7CD-44E9-90F4-68CDC32CC219}" destId="{73E4EC53-51FF-4A62-8B56-457859E4754A}" srcOrd="0" destOrd="0" presId="urn:microsoft.com/office/officeart/2005/8/layout/hList7"/>
    <dgm:cxn modelId="{3484E46B-0BB9-4D50-8977-01936A81BFA9}" type="presParOf" srcId="{53FE8655-A84B-4494-963D-91F8BEB6513C}" destId="{8ED41348-CF4A-445D-B262-4800AC5CB52B}" srcOrd="0" destOrd="0" presId="urn:microsoft.com/office/officeart/2005/8/layout/hList7"/>
    <dgm:cxn modelId="{B8781D56-8794-4B22-9A49-A76032F8DC9D}" type="presParOf" srcId="{53FE8655-A84B-4494-963D-91F8BEB6513C}" destId="{B6475660-3FD9-4D89-A122-599D6750A502}" srcOrd="1" destOrd="0" presId="urn:microsoft.com/office/officeart/2005/8/layout/hList7"/>
    <dgm:cxn modelId="{5BD6815C-44AE-4910-8858-DFA107F7295E}" type="presParOf" srcId="{B6475660-3FD9-4D89-A122-599D6750A502}" destId="{8C698355-8FBC-4060-8E67-3870369467E1}" srcOrd="0" destOrd="0" presId="urn:microsoft.com/office/officeart/2005/8/layout/hList7"/>
    <dgm:cxn modelId="{26000304-8DF3-4909-BB34-FFB1A66DA152}" type="presParOf" srcId="{8C698355-8FBC-4060-8E67-3870369467E1}" destId="{DA6B1F01-A2E5-4FF5-9F34-FDF892EE31C1}" srcOrd="0" destOrd="0" presId="urn:microsoft.com/office/officeart/2005/8/layout/hList7"/>
    <dgm:cxn modelId="{4DFC4B9D-4C82-4F95-8CCB-E7CF3C00DE34}" type="presParOf" srcId="{8C698355-8FBC-4060-8E67-3870369467E1}" destId="{344226D1-1C2F-4B34-BFE8-0A4E91319DB3}" srcOrd="1" destOrd="0" presId="urn:microsoft.com/office/officeart/2005/8/layout/hList7"/>
    <dgm:cxn modelId="{17148E94-3184-43F4-834B-102B830C16E2}" type="presParOf" srcId="{8C698355-8FBC-4060-8E67-3870369467E1}" destId="{16CF611C-6CAA-4571-A05C-6477A251F9AC}" srcOrd="2" destOrd="0" presId="urn:microsoft.com/office/officeart/2005/8/layout/hList7"/>
    <dgm:cxn modelId="{6DFEF44B-EFA0-415C-AB54-058B34B000CA}" type="presParOf" srcId="{8C698355-8FBC-4060-8E67-3870369467E1}" destId="{B55E9398-55C3-4739-8068-B1FD562E51C7}" srcOrd="3" destOrd="0" presId="urn:microsoft.com/office/officeart/2005/8/layout/hList7"/>
    <dgm:cxn modelId="{0E673939-E59A-4C2D-8318-546AA47699CF}" type="presParOf" srcId="{B6475660-3FD9-4D89-A122-599D6750A502}" destId="{4F878D00-488C-4DA5-9FA8-348608F7E9F5}" srcOrd="1" destOrd="0" presId="urn:microsoft.com/office/officeart/2005/8/layout/hList7"/>
    <dgm:cxn modelId="{C3130B5B-F77F-48E7-B92A-D2AEA4E1EAEE}" type="presParOf" srcId="{B6475660-3FD9-4D89-A122-599D6750A502}" destId="{FEBD2F8F-B4D6-4F48-9B48-D0A0E2C7CB49}" srcOrd="2" destOrd="0" presId="urn:microsoft.com/office/officeart/2005/8/layout/hList7"/>
    <dgm:cxn modelId="{42FB454A-5868-45F9-95FA-A6A88C3BCBFA}" type="presParOf" srcId="{FEBD2F8F-B4D6-4F48-9B48-D0A0E2C7CB49}" destId="{BD751F29-65DC-4483-B9B5-0CC56A108071}" srcOrd="0" destOrd="0" presId="urn:microsoft.com/office/officeart/2005/8/layout/hList7"/>
    <dgm:cxn modelId="{FFCF755D-8DA1-4736-AEBC-627E16DB124A}" type="presParOf" srcId="{FEBD2F8F-B4D6-4F48-9B48-D0A0E2C7CB49}" destId="{11A7F037-1702-4A08-A142-9BF23F208E6F}" srcOrd="1" destOrd="0" presId="urn:microsoft.com/office/officeart/2005/8/layout/hList7"/>
    <dgm:cxn modelId="{CD13471F-2A03-4C43-9383-ED6760B94DFD}" type="presParOf" srcId="{FEBD2F8F-B4D6-4F48-9B48-D0A0E2C7CB49}" destId="{D3114813-931B-46E9-9BFB-F2287BF31FF2}" srcOrd="2" destOrd="0" presId="urn:microsoft.com/office/officeart/2005/8/layout/hList7"/>
    <dgm:cxn modelId="{3040A5C1-4E29-4BD3-9D91-437D2AA95BE1}" type="presParOf" srcId="{FEBD2F8F-B4D6-4F48-9B48-D0A0E2C7CB49}" destId="{399FCADC-B186-494E-A083-D005DD362AAC}" srcOrd="3" destOrd="0" presId="urn:microsoft.com/office/officeart/2005/8/layout/hList7"/>
    <dgm:cxn modelId="{C6E4765B-03D5-4675-BAA7-C9E5A0E22F6A}" type="presParOf" srcId="{B6475660-3FD9-4D89-A122-599D6750A502}" destId="{2FC70170-BC04-4F2E-A469-5E16FC25E84D}" srcOrd="3" destOrd="0" presId="urn:microsoft.com/office/officeart/2005/8/layout/hList7"/>
    <dgm:cxn modelId="{99A3995D-F0CE-40CD-A48B-725A4E7CCB0D}" type="presParOf" srcId="{B6475660-3FD9-4D89-A122-599D6750A502}" destId="{EC2B9D71-E251-406D-8A92-9A7291372B0C}" srcOrd="4" destOrd="0" presId="urn:microsoft.com/office/officeart/2005/8/layout/hList7"/>
    <dgm:cxn modelId="{1B7733F8-7CB0-4005-BBC6-22756B7CC9BE}" type="presParOf" srcId="{EC2B9D71-E251-406D-8A92-9A7291372B0C}" destId="{73E4EC53-51FF-4A62-8B56-457859E4754A}" srcOrd="0" destOrd="0" presId="urn:microsoft.com/office/officeart/2005/8/layout/hList7"/>
    <dgm:cxn modelId="{4AAD2CCF-D444-410F-9A31-617300157A88}" type="presParOf" srcId="{EC2B9D71-E251-406D-8A92-9A7291372B0C}" destId="{B63D6855-9911-426C-AB1F-293DBDA7A5D2}" srcOrd="1" destOrd="0" presId="urn:microsoft.com/office/officeart/2005/8/layout/hList7"/>
    <dgm:cxn modelId="{F9E6C484-482C-4E26-BF8A-45652E0EB367}" type="presParOf" srcId="{EC2B9D71-E251-406D-8A92-9A7291372B0C}" destId="{89C842BB-26C1-4C5E-B200-377F2ACB90E1}" srcOrd="2" destOrd="0" presId="urn:microsoft.com/office/officeart/2005/8/layout/hList7"/>
    <dgm:cxn modelId="{21EC6E22-9B55-4350-A642-9057F14C58D0}" type="presParOf" srcId="{EC2B9D71-E251-406D-8A92-9A7291372B0C}" destId="{7701BA01-FADE-49DE-B6A1-11CD473C95E3}" srcOrd="3" destOrd="0" presId="urn:microsoft.com/office/officeart/2005/8/layout/hList7"/>
    <dgm:cxn modelId="{0F584708-33F9-4132-B8CC-271375590527}" type="presParOf" srcId="{B6475660-3FD9-4D89-A122-599D6750A502}" destId="{4B2BCA56-A2E2-4E25-8486-4304C9FC3084}" srcOrd="5" destOrd="0" presId="urn:microsoft.com/office/officeart/2005/8/layout/hList7"/>
    <dgm:cxn modelId="{02666451-62E3-4309-875D-3918A01D6466}" type="presParOf" srcId="{B6475660-3FD9-4D89-A122-599D6750A502}" destId="{95562EAD-FA13-43AB-A669-D92F3C35943E}" srcOrd="6" destOrd="0" presId="urn:microsoft.com/office/officeart/2005/8/layout/hList7"/>
    <dgm:cxn modelId="{194F572C-86AA-4973-A43F-E6FE745E2801}" type="presParOf" srcId="{95562EAD-FA13-43AB-A669-D92F3C35943E}" destId="{23083429-CD05-4734-82D6-ED8322ABC45A}" srcOrd="0" destOrd="0" presId="urn:microsoft.com/office/officeart/2005/8/layout/hList7"/>
    <dgm:cxn modelId="{77225D65-B5B2-465D-988F-8D146D1B52BF}" type="presParOf" srcId="{95562EAD-FA13-43AB-A669-D92F3C35943E}" destId="{6A5151FB-43C2-4CA5-9602-475803BBC135}" srcOrd="1" destOrd="0" presId="urn:microsoft.com/office/officeart/2005/8/layout/hList7"/>
    <dgm:cxn modelId="{62F7A02A-C4D8-43E1-9F64-D4FADEEE06D2}" type="presParOf" srcId="{95562EAD-FA13-43AB-A669-D92F3C35943E}" destId="{F6D20198-7982-422B-9678-D745FC9A422A}" srcOrd="2" destOrd="0" presId="urn:microsoft.com/office/officeart/2005/8/layout/hList7"/>
    <dgm:cxn modelId="{B170A4DC-97B3-45E2-B368-9A0070A0A16D}" type="presParOf" srcId="{95562EAD-FA13-43AB-A669-D92F3C35943E}" destId="{437A25B3-EED8-4B7B-9798-9629CBF01E10}" srcOrd="3" destOrd="0" presId="urn:microsoft.com/office/officeart/2005/8/layout/hList7"/>
  </dgm:cxnLst>
  <dgm:bg/>
  <dgm:whole/>
</dgm:dataModel>
</file>

<file path=ppt/diagrams/data2.xml><?xml version="1.0" encoding="utf-8"?>
<dgm:dataModel xmlns:dgm="http://schemas.openxmlformats.org/drawingml/2006/diagram" xmlns:a="http://schemas.openxmlformats.org/drawingml/2006/main">
  <dgm:ptLst>
    <dgm:pt modelId="{53D75B94-8D84-4B1A-B1C7-6D81554563EF}" type="doc">
      <dgm:prSet loTypeId="urn:microsoft.com/office/officeart/2005/8/layout/cycle6" loCatId="relationship" qsTypeId="urn:microsoft.com/office/officeart/2005/8/quickstyle/simple3" qsCatId="simple" csTypeId="urn:microsoft.com/office/officeart/2005/8/colors/accent1_1" csCatId="accent1" phldr="1"/>
      <dgm:spPr/>
      <dgm:t>
        <a:bodyPr/>
        <a:lstStyle/>
        <a:p>
          <a:endParaRPr lang="ru-RU"/>
        </a:p>
      </dgm:t>
    </dgm:pt>
    <dgm:pt modelId="{E12C2A9A-928D-4CE3-A011-C7C42FE444AD}">
      <dgm:prSet phldrT="[Текст]" custT="1"/>
      <dgm:spPr/>
      <dgm:t>
        <a:bodyPr/>
        <a:lstStyle/>
        <a:p>
          <a:r>
            <a:rPr kumimoji="0" lang="az-Latn-AZ" sz="1800" b="1" i="0" u="none" strike="noStrike" cap="none" normalizeH="0" baseline="0" dirty="0" smtClean="0">
              <a:ln/>
              <a:effectLst/>
              <a:latin typeface="Arial" pitchFamily="34" charset="0"/>
              <a:ea typeface="MS Mincho" pitchFamily="49" charset="-128"/>
              <a:cs typeface="Arial" pitchFamily="34" charset="0"/>
            </a:rPr>
            <a:t>Bütün yerli icra hakimiyyətlərində müvafiq yerli icra orqanlarının nümayəndələrindən ibarət  Gender zorakılığı və uşaqlara qarşı zorakılıq üzrə monitorinq qrupları yaradılıb.</a:t>
          </a:r>
          <a:r>
            <a:rPr kumimoji="0" lang="az-Latn-AZ" sz="1800" b="1" i="0" u="none" strike="noStrike" cap="none" normalizeH="0" dirty="0" smtClean="0">
              <a:ln/>
              <a:effectLst/>
              <a:latin typeface="Arial" pitchFamily="34" charset="0"/>
              <a:ea typeface="MS Mincho" pitchFamily="49" charset="-128"/>
              <a:cs typeface="Arial" pitchFamily="34" charset="0"/>
            </a:rPr>
            <a:t> </a:t>
          </a:r>
          <a:endParaRPr lang="ru-RU" sz="1800" dirty="0"/>
        </a:p>
      </dgm:t>
    </dgm:pt>
    <dgm:pt modelId="{9AFEB6E6-1390-4367-863A-FEDBBB66E219}" type="parTrans" cxnId="{55D03270-2613-49DE-84B3-782BAD8DBC49}">
      <dgm:prSet/>
      <dgm:spPr/>
      <dgm:t>
        <a:bodyPr/>
        <a:lstStyle/>
        <a:p>
          <a:endParaRPr lang="ru-RU"/>
        </a:p>
      </dgm:t>
    </dgm:pt>
    <dgm:pt modelId="{A05BCC48-3EDA-4573-9F49-28BC066C6B34}" type="sibTrans" cxnId="{55D03270-2613-49DE-84B3-782BAD8DBC49}">
      <dgm:prSet/>
      <dgm:spPr/>
      <dgm:t>
        <a:bodyPr/>
        <a:lstStyle/>
        <a:p>
          <a:endParaRPr lang="ru-RU"/>
        </a:p>
      </dgm:t>
    </dgm:pt>
    <dgm:pt modelId="{DE2513ED-0745-47E3-83B9-88A15DF05D30}">
      <dgm:prSet custT="1"/>
      <dgm:spPr/>
      <dgm:t>
        <a:bodyPr anchor="t" anchorCtr="0"/>
        <a:lstStyle/>
        <a:p>
          <a:r>
            <a:rPr kumimoji="0" lang="az-Latn-AZ" sz="1800" b="1" i="0" u="none" strike="noStrike" cap="none" normalizeH="0" baseline="0" dirty="0" smtClean="0">
              <a:ln/>
              <a:effectLst/>
              <a:latin typeface="Arial" pitchFamily="34" charset="0"/>
              <a:ea typeface="MS Mincho" pitchFamily="49" charset="-128"/>
              <a:cs typeface="Arial" pitchFamily="34" charset="0"/>
            </a:rPr>
            <a:t>Həmçinin zərərçəkmiş şəxslə profilaktiki işin təşkili, psixoloji və hüquqi yardımların göstərilməsi məsələləri müzakirə edilmişdir</a:t>
          </a:r>
          <a:endParaRPr lang="ru-RU" sz="1800" dirty="0"/>
        </a:p>
      </dgm:t>
    </dgm:pt>
    <dgm:pt modelId="{AF1E955E-1C81-424D-BD9A-C6707B94067E}" type="parTrans" cxnId="{B7F9DC13-AB04-4A8A-ADED-08FDDCA8CF1B}">
      <dgm:prSet/>
      <dgm:spPr/>
      <dgm:t>
        <a:bodyPr/>
        <a:lstStyle/>
        <a:p>
          <a:endParaRPr lang="ru-RU"/>
        </a:p>
      </dgm:t>
    </dgm:pt>
    <dgm:pt modelId="{07E92864-96AD-4178-B86A-90638FF35B53}" type="sibTrans" cxnId="{B7F9DC13-AB04-4A8A-ADED-08FDDCA8CF1B}">
      <dgm:prSet/>
      <dgm:spPr/>
      <dgm:t>
        <a:bodyPr/>
        <a:lstStyle/>
        <a:p>
          <a:endParaRPr lang="ru-RU"/>
        </a:p>
      </dgm:t>
    </dgm:pt>
    <dgm:pt modelId="{9790A621-8EB9-4B0B-B084-7F090CA403E6}">
      <dgm:prSet custT="1"/>
      <dgm:spPr/>
      <dgm:t>
        <a:bodyPr/>
        <a:lstStyle/>
        <a:p>
          <a:r>
            <a:rPr kumimoji="0" lang="az-Latn-AZ" sz="1800" b="1" i="0" u="none" strike="noStrike" cap="none" normalizeH="0" baseline="0" dirty="0" smtClean="0">
              <a:ln/>
              <a:effectLst/>
              <a:latin typeface="Arial" pitchFamily="34" charset="0"/>
              <a:ea typeface="MS Mincho" pitchFamily="49" charset="-128"/>
              <a:cs typeface="Arial" pitchFamily="34" charset="0"/>
            </a:rPr>
            <a:t>Məişət zorakılığı hallarının baş verməsi səbəbləri, zorakılıq törətmiş şəxsə qarşı müvafiq tədbirlər görülmüşdür. </a:t>
          </a:r>
          <a:endParaRPr lang="ru-RU" sz="1800" dirty="0"/>
        </a:p>
      </dgm:t>
    </dgm:pt>
    <dgm:pt modelId="{1C36DAE5-52E2-4DF4-8024-0709C35F01B1}" type="parTrans" cxnId="{07796068-19AB-4148-A65C-E5C94F1F6085}">
      <dgm:prSet/>
      <dgm:spPr/>
      <dgm:t>
        <a:bodyPr/>
        <a:lstStyle/>
        <a:p>
          <a:endParaRPr lang="ru-RU"/>
        </a:p>
      </dgm:t>
    </dgm:pt>
    <dgm:pt modelId="{62F7CFE1-9340-4351-A210-B4360E6F531D}" type="sibTrans" cxnId="{07796068-19AB-4148-A65C-E5C94F1F6085}">
      <dgm:prSet/>
      <dgm:spPr/>
      <dgm:t>
        <a:bodyPr/>
        <a:lstStyle/>
        <a:p>
          <a:endParaRPr lang="ru-RU"/>
        </a:p>
      </dgm:t>
    </dgm:pt>
    <dgm:pt modelId="{88C69543-2150-4E8A-B724-045F7BA0C60A}" type="pres">
      <dgm:prSet presAssocID="{53D75B94-8D84-4B1A-B1C7-6D81554563EF}" presName="cycle" presStyleCnt="0">
        <dgm:presLayoutVars>
          <dgm:dir/>
          <dgm:resizeHandles val="exact"/>
        </dgm:presLayoutVars>
      </dgm:prSet>
      <dgm:spPr/>
      <dgm:t>
        <a:bodyPr/>
        <a:lstStyle/>
        <a:p>
          <a:endParaRPr lang="ru-RU"/>
        </a:p>
      </dgm:t>
    </dgm:pt>
    <dgm:pt modelId="{7F743CFD-D6C0-4FC8-A999-C41FDA2B2E44}" type="pres">
      <dgm:prSet presAssocID="{E12C2A9A-928D-4CE3-A011-C7C42FE444AD}" presName="node" presStyleLbl="node1" presStyleIdx="0" presStyleCnt="3" custScaleX="115265" custScaleY="121996" custRadScaleRad="85598" custRadScaleInc="3907">
        <dgm:presLayoutVars>
          <dgm:bulletEnabled val="1"/>
        </dgm:presLayoutVars>
      </dgm:prSet>
      <dgm:spPr/>
      <dgm:t>
        <a:bodyPr/>
        <a:lstStyle/>
        <a:p>
          <a:endParaRPr lang="ru-RU"/>
        </a:p>
      </dgm:t>
    </dgm:pt>
    <dgm:pt modelId="{BEF08695-BB00-4849-B9E6-F752A4AFDA66}" type="pres">
      <dgm:prSet presAssocID="{E12C2A9A-928D-4CE3-A011-C7C42FE444AD}" presName="spNode" presStyleCnt="0"/>
      <dgm:spPr/>
      <dgm:t>
        <a:bodyPr/>
        <a:lstStyle/>
        <a:p>
          <a:endParaRPr lang="ru-RU"/>
        </a:p>
      </dgm:t>
    </dgm:pt>
    <dgm:pt modelId="{48BC14AF-FF06-47BF-B966-6A0F8AB787AA}" type="pres">
      <dgm:prSet presAssocID="{A05BCC48-3EDA-4573-9F49-28BC066C6B34}" presName="sibTrans" presStyleLbl="sibTrans1D1" presStyleIdx="0" presStyleCnt="3"/>
      <dgm:spPr/>
      <dgm:t>
        <a:bodyPr/>
        <a:lstStyle/>
        <a:p>
          <a:endParaRPr lang="ru-RU"/>
        </a:p>
      </dgm:t>
    </dgm:pt>
    <dgm:pt modelId="{35E3FAB7-3474-4F1F-8244-979C6157DEF9}" type="pres">
      <dgm:prSet presAssocID="{DE2513ED-0745-47E3-83B9-88A15DF05D30}" presName="node" presStyleLbl="node1" presStyleIdx="1" presStyleCnt="3">
        <dgm:presLayoutVars>
          <dgm:bulletEnabled val="1"/>
        </dgm:presLayoutVars>
      </dgm:prSet>
      <dgm:spPr/>
      <dgm:t>
        <a:bodyPr/>
        <a:lstStyle/>
        <a:p>
          <a:endParaRPr lang="ru-RU"/>
        </a:p>
      </dgm:t>
    </dgm:pt>
    <dgm:pt modelId="{3393077D-B55D-47EE-A26B-3DD00D1A0B43}" type="pres">
      <dgm:prSet presAssocID="{DE2513ED-0745-47E3-83B9-88A15DF05D30}" presName="spNode" presStyleCnt="0"/>
      <dgm:spPr/>
      <dgm:t>
        <a:bodyPr/>
        <a:lstStyle/>
        <a:p>
          <a:endParaRPr lang="ru-RU"/>
        </a:p>
      </dgm:t>
    </dgm:pt>
    <dgm:pt modelId="{47C10B6A-F5A8-4E19-908E-3C1FD0116C9E}" type="pres">
      <dgm:prSet presAssocID="{07E92864-96AD-4178-B86A-90638FF35B53}" presName="sibTrans" presStyleLbl="sibTrans1D1" presStyleIdx="1" presStyleCnt="3"/>
      <dgm:spPr/>
      <dgm:t>
        <a:bodyPr/>
        <a:lstStyle/>
        <a:p>
          <a:endParaRPr lang="ru-RU"/>
        </a:p>
      </dgm:t>
    </dgm:pt>
    <dgm:pt modelId="{D6FE0391-1292-48ED-ADEA-15018FD32DA2}" type="pres">
      <dgm:prSet presAssocID="{9790A621-8EB9-4B0B-B084-7F090CA403E6}" presName="node" presStyleLbl="node1" presStyleIdx="2" presStyleCnt="3">
        <dgm:presLayoutVars>
          <dgm:bulletEnabled val="1"/>
        </dgm:presLayoutVars>
      </dgm:prSet>
      <dgm:spPr/>
      <dgm:t>
        <a:bodyPr/>
        <a:lstStyle/>
        <a:p>
          <a:endParaRPr lang="ru-RU"/>
        </a:p>
      </dgm:t>
    </dgm:pt>
    <dgm:pt modelId="{DC079F85-BB3C-4624-876D-056E599CBDFC}" type="pres">
      <dgm:prSet presAssocID="{9790A621-8EB9-4B0B-B084-7F090CA403E6}" presName="spNode" presStyleCnt="0"/>
      <dgm:spPr/>
      <dgm:t>
        <a:bodyPr/>
        <a:lstStyle/>
        <a:p>
          <a:endParaRPr lang="ru-RU"/>
        </a:p>
      </dgm:t>
    </dgm:pt>
    <dgm:pt modelId="{EFC1E0C5-BB7C-4B09-8948-B5512F046D36}" type="pres">
      <dgm:prSet presAssocID="{62F7CFE1-9340-4351-A210-B4360E6F531D}" presName="sibTrans" presStyleLbl="sibTrans1D1" presStyleIdx="2" presStyleCnt="3"/>
      <dgm:spPr/>
      <dgm:t>
        <a:bodyPr/>
        <a:lstStyle/>
        <a:p>
          <a:endParaRPr lang="ru-RU"/>
        </a:p>
      </dgm:t>
    </dgm:pt>
  </dgm:ptLst>
  <dgm:cxnLst>
    <dgm:cxn modelId="{A5015E54-A3C2-4C3A-B645-B6E27C0848FE}" type="presOf" srcId="{9790A621-8EB9-4B0B-B084-7F090CA403E6}" destId="{D6FE0391-1292-48ED-ADEA-15018FD32DA2}" srcOrd="0" destOrd="0" presId="urn:microsoft.com/office/officeart/2005/8/layout/cycle6"/>
    <dgm:cxn modelId="{BC3F3417-4607-4FE6-8A0E-7D807E080D86}" type="presOf" srcId="{53D75B94-8D84-4B1A-B1C7-6D81554563EF}" destId="{88C69543-2150-4E8A-B724-045F7BA0C60A}" srcOrd="0" destOrd="0" presId="urn:microsoft.com/office/officeart/2005/8/layout/cycle6"/>
    <dgm:cxn modelId="{B6E212F9-0AB9-4D4E-8C50-DF8EF0F42F2D}" type="presOf" srcId="{A05BCC48-3EDA-4573-9F49-28BC066C6B34}" destId="{48BC14AF-FF06-47BF-B966-6A0F8AB787AA}" srcOrd="0" destOrd="0" presId="urn:microsoft.com/office/officeart/2005/8/layout/cycle6"/>
    <dgm:cxn modelId="{25FE1C9F-A88E-4897-8C08-216B3ABB4860}" type="presOf" srcId="{E12C2A9A-928D-4CE3-A011-C7C42FE444AD}" destId="{7F743CFD-D6C0-4FC8-A999-C41FDA2B2E44}" srcOrd="0" destOrd="0" presId="urn:microsoft.com/office/officeart/2005/8/layout/cycle6"/>
    <dgm:cxn modelId="{55D03270-2613-49DE-84B3-782BAD8DBC49}" srcId="{53D75B94-8D84-4B1A-B1C7-6D81554563EF}" destId="{E12C2A9A-928D-4CE3-A011-C7C42FE444AD}" srcOrd="0" destOrd="0" parTransId="{9AFEB6E6-1390-4367-863A-FEDBBB66E219}" sibTransId="{A05BCC48-3EDA-4573-9F49-28BC066C6B34}"/>
    <dgm:cxn modelId="{07796068-19AB-4148-A65C-E5C94F1F6085}" srcId="{53D75B94-8D84-4B1A-B1C7-6D81554563EF}" destId="{9790A621-8EB9-4B0B-B084-7F090CA403E6}" srcOrd="2" destOrd="0" parTransId="{1C36DAE5-52E2-4DF4-8024-0709C35F01B1}" sibTransId="{62F7CFE1-9340-4351-A210-B4360E6F531D}"/>
    <dgm:cxn modelId="{45CB15F0-39E5-432F-97E8-39AB9C222C16}" type="presOf" srcId="{62F7CFE1-9340-4351-A210-B4360E6F531D}" destId="{EFC1E0C5-BB7C-4B09-8948-B5512F046D36}" srcOrd="0" destOrd="0" presId="urn:microsoft.com/office/officeart/2005/8/layout/cycle6"/>
    <dgm:cxn modelId="{67E9B37A-5A43-463B-AAF8-9CF6102AA45E}" type="presOf" srcId="{DE2513ED-0745-47E3-83B9-88A15DF05D30}" destId="{35E3FAB7-3474-4F1F-8244-979C6157DEF9}" srcOrd="0" destOrd="0" presId="urn:microsoft.com/office/officeart/2005/8/layout/cycle6"/>
    <dgm:cxn modelId="{B7F9DC13-AB04-4A8A-ADED-08FDDCA8CF1B}" srcId="{53D75B94-8D84-4B1A-B1C7-6D81554563EF}" destId="{DE2513ED-0745-47E3-83B9-88A15DF05D30}" srcOrd="1" destOrd="0" parTransId="{AF1E955E-1C81-424D-BD9A-C6707B94067E}" sibTransId="{07E92864-96AD-4178-B86A-90638FF35B53}"/>
    <dgm:cxn modelId="{0D8A8632-3D64-4072-A977-BF80D1BCE4C9}" type="presOf" srcId="{07E92864-96AD-4178-B86A-90638FF35B53}" destId="{47C10B6A-F5A8-4E19-908E-3C1FD0116C9E}" srcOrd="0" destOrd="0" presId="urn:microsoft.com/office/officeart/2005/8/layout/cycle6"/>
    <dgm:cxn modelId="{F0421EF8-BA4D-44D4-8872-515DBD03CC22}" type="presParOf" srcId="{88C69543-2150-4E8A-B724-045F7BA0C60A}" destId="{7F743CFD-D6C0-4FC8-A999-C41FDA2B2E44}" srcOrd="0" destOrd="0" presId="urn:microsoft.com/office/officeart/2005/8/layout/cycle6"/>
    <dgm:cxn modelId="{BD5385D6-CA8A-4D7C-9FFB-154F55172963}" type="presParOf" srcId="{88C69543-2150-4E8A-B724-045F7BA0C60A}" destId="{BEF08695-BB00-4849-B9E6-F752A4AFDA66}" srcOrd="1" destOrd="0" presId="urn:microsoft.com/office/officeart/2005/8/layout/cycle6"/>
    <dgm:cxn modelId="{22697285-78B1-44B7-B8E2-9FAF9931D209}" type="presParOf" srcId="{88C69543-2150-4E8A-B724-045F7BA0C60A}" destId="{48BC14AF-FF06-47BF-B966-6A0F8AB787AA}" srcOrd="2" destOrd="0" presId="urn:microsoft.com/office/officeart/2005/8/layout/cycle6"/>
    <dgm:cxn modelId="{2E7BC34C-0583-403C-A1C5-FFB06209574A}" type="presParOf" srcId="{88C69543-2150-4E8A-B724-045F7BA0C60A}" destId="{35E3FAB7-3474-4F1F-8244-979C6157DEF9}" srcOrd="3" destOrd="0" presId="urn:microsoft.com/office/officeart/2005/8/layout/cycle6"/>
    <dgm:cxn modelId="{E2061A20-EDB5-49DD-AAA3-00167C233CB8}" type="presParOf" srcId="{88C69543-2150-4E8A-B724-045F7BA0C60A}" destId="{3393077D-B55D-47EE-A26B-3DD00D1A0B43}" srcOrd="4" destOrd="0" presId="urn:microsoft.com/office/officeart/2005/8/layout/cycle6"/>
    <dgm:cxn modelId="{C30BD8BE-0293-44D6-90B5-449172565A3E}" type="presParOf" srcId="{88C69543-2150-4E8A-B724-045F7BA0C60A}" destId="{47C10B6A-F5A8-4E19-908E-3C1FD0116C9E}" srcOrd="5" destOrd="0" presId="urn:microsoft.com/office/officeart/2005/8/layout/cycle6"/>
    <dgm:cxn modelId="{8843E41F-780E-4C01-A132-9145F6D3C5E6}" type="presParOf" srcId="{88C69543-2150-4E8A-B724-045F7BA0C60A}" destId="{D6FE0391-1292-48ED-ADEA-15018FD32DA2}" srcOrd="6" destOrd="0" presId="urn:microsoft.com/office/officeart/2005/8/layout/cycle6"/>
    <dgm:cxn modelId="{E9943BEF-BABB-4C27-9E9C-2713B9A54F25}" type="presParOf" srcId="{88C69543-2150-4E8A-B724-045F7BA0C60A}" destId="{DC079F85-BB3C-4624-876D-056E599CBDFC}" srcOrd="7" destOrd="0" presId="urn:microsoft.com/office/officeart/2005/8/layout/cycle6"/>
    <dgm:cxn modelId="{61010D0A-ABD4-4A80-BE68-8DB0231587D1}" type="presParOf" srcId="{88C69543-2150-4E8A-B724-045F7BA0C60A}" destId="{EFC1E0C5-BB7C-4B09-8948-B5512F046D36}" srcOrd="8" destOrd="0" presId="urn:microsoft.com/office/officeart/2005/8/layout/cycle6"/>
  </dgm:cxnLst>
  <dgm:bg/>
  <dgm:whole/>
</dgm:dataModel>
</file>

<file path=ppt/diagrams/data3.xml><?xml version="1.0" encoding="utf-8"?>
<dgm:dataModel xmlns:dgm="http://schemas.openxmlformats.org/drawingml/2006/diagram" xmlns:a="http://schemas.openxmlformats.org/drawingml/2006/main">
  <dgm:ptLst>
    <dgm:pt modelId="{190B9CF5-C60D-4861-98D7-C0CB3A2B438D}" type="doc">
      <dgm:prSet loTypeId="urn:microsoft.com/office/officeart/2005/8/layout/list1" loCatId="list" qsTypeId="urn:microsoft.com/office/officeart/2005/8/quickstyle/simple3" qsCatId="simple" csTypeId="urn:microsoft.com/office/officeart/2005/8/colors/colorful3" csCatId="colorful" phldr="1"/>
      <dgm:spPr/>
      <dgm:t>
        <a:bodyPr/>
        <a:lstStyle/>
        <a:p>
          <a:endParaRPr lang="ru-RU"/>
        </a:p>
      </dgm:t>
    </dgm:pt>
    <dgm:pt modelId="{3203CED9-35C9-4164-A4D2-3BF3E18CD00B}">
      <dgm:prSet phldrT="[Текст]" custT="1"/>
      <dgm:spPr/>
      <dgm:t>
        <a:bodyPr/>
        <a:lstStyle/>
        <a:p>
          <a:r>
            <a:rPr lang="az-Latn-AZ" sz="1800" dirty="0" smtClean="0">
              <a:latin typeface="Arial" pitchFamily="34" charset="0"/>
              <a:cs typeface="Arial" pitchFamily="34" charset="0"/>
            </a:rPr>
            <a:t>Yanlış dini təsəvvürlərin, stereotiplərin, adət-ənənələrin aradan qaldırılması üçün dövlət orqanları və vətəndaş cəmiyyətinin fəaliyyəti daha da gücləndirilməli, aparılan aksiyalar davamlı olmalıdır. </a:t>
          </a:r>
          <a:endParaRPr lang="ru-RU" sz="1800" dirty="0">
            <a:latin typeface="Arial" pitchFamily="34" charset="0"/>
            <a:cs typeface="Arial" pitchFamily="34" charset="0"/>
          </a:endParaRPr>
        </a:p>
      </dgm:t>
    </dgm:pt>
    <dgm:pt modelId="{3DF27BC9-6FB9-485A-BD42-19C645763D59}" type="parTrans" cxnId="{5A671107-344C-4068-A436-D0AF32A77D03}">
      <dgm:prSet/>
      <dgm:spPr/>
      <dgm:t>
        <a:bodyPr/>
        <a:lstStyle/>
        <a:p>
          <a:endParaRPr lang="ru-RU"/>
        </a:p>
      </dgm:t>
    </dgm:pt>
    <dgm:pt modelId="{43A65DDE-F5F6-4093-98BE-22DA4BE3DE83}" type="sibTrans" cxnId="{5A671107-344C-4068-A436-D0AF32A77D03}">
      <dgm:prSet/>
      <dgm:spPr/>
      <dgm:t>
        <a:bodyPr/>
        <a:lstStyle/>
        <a:p>
          <a:endParaRPr lang="ru-RU"/>
        </a:p>
      </dgm:t>
    </dgm:pt>
    <dgm:pt modelId="{AA6E471B-8BCB-4B75-9724-8911CBA1290E}">
      <dgm:prSet phldrT="[Текст]" custT="1"/>
      <dgm:spPr/>
      <dgm:t>
        <a:bodyPr/>
        <a:lstStyle/>
        <a:p>
          <a:r>
            <a:rPr lang="az-Latn-AZ" sz="1800" dirty="0" smtClean="0">
              <a:latin typeface="Arial" pitchFamily="34" charset="0"/>
              <a:cs typeface="Arial" pitchFamily="34" charset="0"/>
            </a:rPr>
            <a:t>Mövcud “məktəb psixoloqu”, “ ağsaqqal - ağbirçək” institutlarının işi möhkəmləndirilməlidir. </a:t>
          </a:r>
          <a:endParaRPr lang="ru-RU" sz="1800" dirty="0">
            <a:latin typeface="Arial" pitchFamily="34" charset="0"/>
            <a:cs typeface="Arial" pitchFamily="34" charset="0"/>
          </a:endParaRPr>
        </a:p>
      </dgm:t>
    </dgm:pt>
    <dgm:pt modelId="{B1CD9252-6EF7-49E7-81B9-EDF829056426}" type="parTrans" cxnId="{C3FFAF8B-1689-4B77-A83B-9753CA75159F}">
      <dgm:prSet/>
      <dgm:spPr/>
      <dgm:t>
        <a:bodyPr/>
        <a:lstStyle/>
        <a:p>
          <a:endParaRPr lang="ru-RU"/>
        </a:p>
      </dgm:t>
    </dgm:pt>
    <dgm:pt modelId="{1DBCFF13-3264-4368-8542-9C9CE7D36AF0}" type="sibTrans" cxnId="{C3FFAF8B-1689-4B77-A83B-9753CA75159F}">
      <dgm:prSet/>
      <dgm:spPr/>
      <dgm:t>
        <a:bodyPr/>
        <a:lstStyle/>
        <a:p>
          <a:endParaRPr lang="ru-RU"/>
        </a:p>
      </dgm:t>
    </dgm:pt>
    <dgm:pt modelId="{D3959FA0-56A1-4A54-8DF9-596F6861DCB1}">
      <dgm:prSet phldrT="[Текст]" custT="1"/>
      <dgm:spPr/>
      <dgm:t>
        <a:bodyPr/>
        <a:lstStyle/>
        <a:p>
          <a:r>
            <a:rPr lang="az-Latn-AZ" sz="1800" dirty="0" smtClean="0">
              <a:latin typeface="Arial" pitchFamily="34" charset="0"/>
              <a:cs typeface="Arial" pitchFamily="34" charset="0"/>
            </a:rPr>
            <a:t>Kütləvi İnformasiya Vasitələrində belə mövzulara həssaslıqla yanaşılmalı, verilən məlumatlar insanların problemi daha düzgün dərk eləməsinə xidmət etməlidir. </a:t>
          </a:r>
          <a:endParaRPr lang="ru-RU" sz="1800" dirty="0">
            <a:latin typeface="Arial" pitchFamily="34" charset="0"/>
            <a:cs typeface="Arial" pitchFamily="34" charset="0"/>
          </a:endParaRPr>
        </a:p>
      </dgm:t>
    </dgm:pt>
    <dgm:pt modelId="{6A30FBDF-65E8-4866-89CD-D5548739BAF6}" type="parTrans" cxnId="{C92B8660-361A-451E-8A4E-3CA94E82A734}">
      <dgm:prSet/>
      <dgm:spPr/>
      <dgm:t>
        <a:bodyPr/>
        <a:lstStyle/>
        <a:p>
          <a:endParaRPr lang="ru-RU"/>
        </a:p>
      </dgm:t>
    </dgm:pt>
    <dgm:pt modelId="{F6FE2A0F-808E-4E85-8E02-EF2DF9471BA7}" type="sibTrans" cxnId="{C92B8660-361A-451E-8A4E-3CA94E82A734}">
      <dgm:prSet/>
      <dgm:spPr/>
      <dgm:t>
        <a:bodyPr/>
        <a:lstStyle/>
        <a:p>
          <a:endParaRPr lang="ru-RU"/>
        </a:p>
      </dgm:t>
    </dgm:pt>
    <dgm:pt modelId="{5B59F488-D465-4E58-93E0-E61369B6FA53}" type="pres">
      <dgm:prSet presAssocID="{190B9CF5-C60D-4861-98D7-C0CB3A2B438D}" presName="linear" presStyleCnt="0">
        <dgm:presLayoutVars>
          <dgm:dir/>
          <dgm:animLvl val="lvl"/>
          <dgm:resizeHandles val="exact"/>
        </dgm:presLayoutVars>
      </dgm:prSet>
      <dgm:spPr/>
      <dgm:t>
        <a:bodyPr/>
        <a:lstStyle/>
        <a:p>
          <a:endParaRPr lang="ru-RU"/>
        </a:p>
      </dgm:t>
    </dgm:pt>
    <dgm:pt modelId="{32C6F7FE-9224-40BA-95AA-27D67249B22A}" type="pres">
      <dgm:prSet presAssocID="{3203CED9-35C9-4164-A4D2-3BF3E18CD00B}" presName="parentLin" presStyleCnt="0"/>
      <dgm:spPr/>
      <dgm:t>
        <a:bodyPr/>
        <a:lstStyle/>
        <a:p>
          <a:endParaRPr lang="ru-RU"/>
        </a:p>
      </dgm:t>
    </dgm:pt>
    <dgm:pt modelId="{57345428-5C52-4CD5-86B1-BBDCB9F6F38D}" type="pres">
      <dgm:prSet presAssocID="{3203CED9-35C9-4164-A4D2-3BF3E18CD00B}" presName="parentLeftMargin" presStyleLbl="node1" presStyleIdx="0" presStyleCnt="3"/>
      <dgm:spPr/>
      <dgm:t>
        <a:bodyPr/>
        <a:lstStyle/>
        <a:p>
          <a:endParaRPr lang="ru-RU"/>
        </a:p>
      </dgm:t>
    </dgm:pt>
    <dgm:pt modelId="{05E49004-D5A4-4133-B7AF-FD1088C269BB}" type="pres">
      <dgm:prSet presAssocID="{3203CED9-35C9-4164-A4D2-3BF3E18CD00B}" presName="parentText" presStyleLbl="node1" presStyleIdx="0" presStyleCnt="3" custLinFactNeighborX="-17691" custLinFactNeighborY="-5023">
        <dgm:presLayoutVars>
          <dgm:chMax val="0"/>
          <dgm:bulletEnabled val="1"/>
        </dgm:presLayoutVars>
      </dgm:prSet>
      <dgm:spPr/>
      <dgm:t>
        <a:bodyPr/>
        <a:lstStyle/>
        <a:p>
          <a:endParaRPr lang="ru-RU"/>
        </a:p>
      </dgm:t>
    </dgm:pt>
    <dgm:pt modelId="{DDD9531E-BB04-403B-9FA6-EC60097F4E0F}" type="pres">
      <dgm:prSet presAssocID="{3203CED9-35C9-4164-A4D2-3BF3E18CD00B}" presName="negativeSpace" presStyleCnt="0"/>
      <dgm:spPr/>
      <dgm:t>
        <a:bodyPr/>
        <a:lstStyle/>
        <a:p>
          <a:endParaRPr lang="ru-RU"/>
        </a:p>
      </dgm:t>
    </dgm:pt>
    <dgm:pt modelId="{6F59DA3A-00AF-4CEC-BED9-2554FC8BD994}" type="pres">
      <dgm:prSet presAssocID="{3203CED9-35C9-4164-A4D2-3BF3E18CD00B}" presName="childText" presStyleLbl="conFgAcc1" presStyleIdx="0" presStyleCnt="3" custLinFactNeighborY="10619">
        <dgm:presLayoutVars>
          <dgm:bulletEnabled val="1"/>
        </dgm:presLayoutVars>
      </dgm:prSet>
      <dgm:spPr/>
      <dgm:t>
        <a:bodyPr/>
        <a:lstStyle/>
        <a:p>
          <a:endParaRPr lang="ru-RU"/>
        </a:p>
      </dgm:t>
    </dgm:pt>
    <dgm:pt modelId="{DECD1D5C-31BB-4743-AFDA-777D3A519E74}" type="pres">
      <dgm:prSet presAssocID="{43A65DDE-F5F6-4093-98BE-22DA4BE3DE83}" presName="spaceBetweenRectangles" presStyleCnt="0"/>
      <dgm:spPr/>
      <dgm:t>
        <a:bodyPr/>
        <a:lstStyle/>
        <a:p>
          <a:endParaRPr lang="ru-RU"/>
        </a:p>
      </dgm:t>
    </dgm:pt>
    <dgm:pt modelId="{85EB85F5-F66C-4C5E-A617-3426B096588B}" type="pres">
      <dgm:prSet presAssocID="{AA6E471B-8BCB-4B75-9724-8911CBA1290E}" presName="parentLin" presStyleCnt="0"/>
      <dgm:spPr/>
      <dgm:t>
        <a:bodyPr/>
        <a:lstStyle/>
        <a:p>
          <a:endParaRPr lang="ru-RU"/>
        </a:p>
      </dgm:t>
    </dgm:pt>
    <dgm:pt modelId="{E7F37098-BEBA-4CA9-842A-24A45E573756}" type="pres">
      <dgm:prSet presAssocID="{AA6E471B-8BCB-4B75-9724-8911CBA1290E}" presName="parentLeftMargin" presStyleLbl="node1" presStyleIdx="0" presStyleCnt="3"/>
      <dgm:spPr/>
      <dgm:t>
        <a:bodyPr/>
        <a:lstStyle/>
        <a:p>
          <a:endParaRPr lang="ru-RU"/>
        </a:p>
      </dgm:t>
    </dgm:pt>
    <dgm:pt modelId="{36D8D540-18A5-410C-A1E6-183758E7B418}" type="pres">
      <dgm:prSet presAssocID="{AA6E471B-8BCB-4B75-9724-8911CBA1290E}" presName="parentText" presStyleLbl="node1" presStyleIdx="1" presStyleCnt="3" custLinFactNeighborX="-1229" custLinFactNeighborY="-12324">
        <dgm:presLayoutVars>
          <dgm:chMax val="0"/>
          <dgm:bulletEnabled val="1"/>
        </dgm:presLayoutVars>
      </dgm:prSet>
      <dgm:spPr/>
      <dgm:t>
        <a:bodyPr/>
        <a:lstStyle/>
        <a:p>
          <a:endParaRPr lang="ru-RU"/>
        </a:p>
      </dgm:t>
    </dgm:pt>
    <dgm:pt modelId="{7BA3CB71-683D-4CFA-8961-330A0060F20D}" type="pres">
      <dgm:prSet presAssocID="{AA6E471B-8BCB-4B75-9724-8911CBA1290E}" presName="negativeSpace" presStyleCnt="0"/>
      <dgm:spPr/>
      <dgm:t>
        <a:bodyPr/>
        <a:lstStyle/>
        <a:p>
          <a:endParaRPr lang="ru-RU"/>
        </a:p>
      </dgm:t>
    </dgm:pt>
    <dgm:pt modelId="{85154F7B-1229-4AF3-93A4-37645D039D53}" type="pres">
      <dgm:prSet presAssocID="{AA6E471B-8BCB-4B75-9724-8911CBA1290E}" presName="childText" presStyleLbl="conFgAcc1" presStyleIdx="1" presStyleCnt="3">
        <dgm:presLayoutVars>
          <dgm:bulletEnabled val="1"/>
        </dgm:presLayoutVars>
      </dgm:prSet>
      <dgm:spPr/>
      <dgm:t>
        <a:bodyPr/>
        <a:lstStyle/>
        <a:p>
          <a:endParaRPr lang="ru-RU"/>
        </a:p>
      </dgm:t>
    </dgm:pt>
    <dgm:pt modelId="{3CFA05B1-4A67-4624-906E-DB07A450FE8E}" type="pres">
      <dgm:prSet presAssocID="{1DBCFF13-3264-4368-8542-9C9CE7D36AF0}" presName="spaceBetweenRectangles" presStyleCnt="0"/>
      <dgm:spPr/>
      <dgm:t>
        <a:bodyPr/>
        <a:lstStyle/>
        <a:p>
          <a:endParaRPr lang="ru-RU"/>
        </a:p>
      </dgm:t>
    </dgm:pt>
    <dgm:pt modelId="{EA99CE2A-2826-4BB9-B91E-4AEEE3F471F1}" type="pres">
      <dgm:prSet presAssocID="{D3959FA0-56A1-4A54-8DF9-596F6861DCB1}" presName="parentLin" presStyleCnt="0"/>
      <dgm:spPr/>
      <dgm:t>
        <a:bodyPr/>
        <a:lstStyle/>
        <a:p>
          <a:endParaRPr lang="ru-RU"/>
        </a:p>
      </dgm:t>
    </dgm:pt>
    <dgm:pt modelId="{0B3FD1F5-A3CB-432F-9DE9-0D3A4D1538FF}" type="pres">
      <dgm:prSet presAssocID="{D3959FA0-56A1-4A54-8DF9-596F6861DCB1}" presName="parentLeftMargin" presStyleLbl="node1" presStyleIdx="1" presStyleCnt="3"/>
      <dgm:spPr/>
      <dgm:t>
        <a:bodyPr/>
        <a:lstStyle/>
        <a:p>
          <a:endParaRPr lang="ru-RU"/>
        </a:p>
      </dgm:t>
    </dgm:pt>
    <dgm:pt modelId="{506C65D4-280A-4245-AC2A-819ECC61A914}" type="pres">
      <dgm:prSet presAssocID="{D3959FA0-56A1-4A54-8DF9-596F6861DCB1}" presName="parentText" presStyleLbl="node1" presStyleIdx="2" presStyleCnt="3">
        <dgm:presLayoutVars>
          <dgm:chMax val="0"/>
          <dgm:bulletEnabled val="1"/>
        </dgm:presLayoutVars>
      </dgm:prSet>
      <dgm:spPr/>
      <dgm:t>
        <a:bodyPr/>
        <a:lstStyle/>
        <a:p>
          <a:endParaRPr lang="ru-RU"/>
        </a:p>
      </dgm:t>
    </dgm:pt>
    <dgm:pt modelId="{3E550478-BFEB-4A89-8EA9-EB0B5F26B21A}" type="pres">
      <dgm:prSet presAssocID="{D3959FA0-56A1-4A54-8DF9-596F6861DCB1}" presName="negativeSpace" presStyleCnt="0"/>
      <dgm:spPr/>
      <dgm:t>
        <a:bodyPr/>
        <a:lstStyle/>
        <a:p>
          <a:endParaRPr lang="ru-RU"/>
        </a:p>
      </dgm:t>
    </dgm:pt>
    <dgm:pt modelId="{88B4EB6B-F55C-4DD0-9F2C-793AFD22E018}" type="pres">
      <dgm:prSet presAssocID="{D3959FA0-56A1-4A54-8DF9-596F6861DCB1}" presName="childText" presStyleLbl="conFgAcc1" presStyleIdx="2" presStyleCnt="3">
        <dgm:presLayoutVars>
          <dgm:bulletEnabled val="1"/>
        </dgm:presLayoutVars>
      </dgm:prSet>
      <dgm:spPr/>
      <dgm:t>
        <a:bodyPr/>
        <a:lstStyle/>
        <a:p>
          <a:endParaRPr lang="ru-RU"/>
        </a:p>
      </dgm:t>
    </dgm:pt>
  </dgm:ptLst>
  <dgm:cxnLst>
    <dgm:cxn modelId="{76E4364E-959D-4A45-AA1F-12A05AEAFDB0}" type="presOf" srcId="{AA6E471B-8BCB-4B75-9724-8911CBA1290E}" destId="{E7F37098-BEBA-4CA9-842A-24A45E573756}" srcOrd="0" destOrd="0" presId="urn:microsoft.com/office/officeart/2005/8/layout/list1"/>
    <dgm:cxn modelId="{20D7ACBB-0785-4330-A28D-78805A9F6E5D}" type="presOf" srcId="{AA6E471B-8BCB-4B75-9724-8911CBA1290E}" destId="{36D8D540-18A5-410C-A1E6-183758E7B418}" srcOrd="1" destOrd="0" presId="urn:microsoft.com/office/officeart/2005/8/layout/list1"/>
    <dgm:cxn modelId="{C92B8660-361A-451E-8A4E-3CA94E82A734}" srcId="{190B9CF5-C60D-4861-98D7-C0CB3A2B438D}" destId="{D3959FA0-56A1-4A54-8DF9-596F6861DCB1}" srcOrd="2" destOrd="0" parTransId="{6A30FBDF-65E8-4866-89CD-D5548739BAF6}" sibTransId="{F6FE2A0F-808E-4E85-8E02-EF2DF9471BA7}"/>
    <dgm:cxn modelId="{5A671107-344C-4068-A436-D0AF32A77D03}" srcId="{190B9CF5-C60D-4861-98D7-C0CB3A2B438D}" destId="{3203CED9-35C9-4164-A4D2-3BF3E18CD00B}" srcOrd="0" destOrd="0" parTransId="{3DF27BC9-6FB9-485A-BD42-19C645763D59}" sibTransId="{43A65DDE-F5F6-4093-98BE-22DA4BE3DE83}"/>
    <dgm:cxn modelId="{C3FFAF8B-1689-4B77-A83B-9753CA75159F}" srcId="{190B9CF5-C60D-4861-98D7-C0CB3A2B438D}" destId="{AA6E471B-8BCB-4B75-9724-8911CBA1290E}" srcOrd="1" destOrd="0" parTransId="{B1CD9252-6EF7-49E7-81B9-EDF829056426}" sibTransId="{1DBCFF13-3264-4368-8542-9C9CE7D36AF0}"/>
    <dgm:cxn modelId="{E44F8AE6-4DEA-427F-9BD0-AA327B220377}" type="presOf" srcId="{D3959FA0-56A1-4A54-8DF9-596F6861DCB1}" destId="{0B3FD1F5-A3CB-432F-9DE9-0D3A4D1538FF}" srcOrd="0" destOrd="0" presId="urn:microsoft.com/office/officeart/2005/8/layout/list1"/>
    <dgm:cxn modelId="{BFDFEA54-B896-4EE1-8154-62B181548ECA}" type="presOf" srcId="{3203CED9-35C9-4164-A4D2-3BF3E18CD00B}" destId="{57345428-5C52-4CD5-86B1-BBDCB9F6F38D}" srcOrd="0" destOrd="0" presId="urn:microsoft.com/office/officeart/2005/8/layout/list1"/>
    <dgm:cxn modelId="{76C151BA-E61E-46CC-ABC6-8A28596A8188}" type="presOf" srcId="{D3959FA0-56A1-4A54-8DF9-596F6861DCB1}" destId="{506C65D4-280A-4245-AC2A-819ECC61A914}" srcOrd="1" destOrd="0" presId="urn:microsoft.com/office/officeart/2005/8/layout/list1"/>
    <dgm:cxn modelId="{82D984A2-04ED-45E2-A56E-11D8D0C9CBC9}" type="presOf" srcId="{3203CED9-35C9-4164-A4D2-3BF3E18CD00B}" destId="{05E49004-D5A4-4133-B7AF-FD1088C269BB}" srcOrd="1" destOrd="0" presId="urn:microsoft.com/office/officeart/2005/8/layout/list1"/>
    <dgm:cxn modelId="{884F7576-D7B9-456B-90F5-BACC60570906}" type="presOf" srcId="{190B9CF5-C60D-4861-98D7-C0CB3A2B438D}" destId="{5B59F488-D465-4E58-93E0-E61369B6FA53}" srcOrd="0" destOrd="0" presId="urn:microsoft.com/office/officeart/2005/8/layout/list1"/>
    <dgm:cxn modelId="{C3C0735B-3EDF-4FB0-94E7-AB6593C5A223}" type="presParOf" srcId="{5B59F488-D465-4E58-93E0-E61369B6FA53}" destId="{32C6F7FE-9224-40BA-95AA-27D67249B22A}" srcOrd="0" destOrd="0" presId="urn:microsoft.com/office/officeart/2005/8/layout/list1"/>
    <dgm:cxn modelId="{5FE1BFAE-E558-44B3-9FBB-48A0977CED27}" type="presParOf" srcId="{32C6F7FE-9224-40BA-95AA-27D67249B22A}" destId="{57345428-5C52-4CD5-86B1-BBDCB9F6F38D}" srcOrd="0" destOrd="0" presId="urn:microsoft.com/office/officeart/2005/8/layout/list1"/>
    <dgm:cxn modelId="{0A3EB2B1-278F-46FE-80C5-29DBF0B12D08}" type="presParOf" srcId="{32C6F7FE-9224-40BA-95AA-27D67249B22A}" destId="{05E49004-D5A4-4133-B7AF-FD1088C269BB}" srcOrd="1" destOrd="0" presId="urn:microsoft.com/office/officeart/2005/8/layout/list1"/>
    <dgm:cxn modelId="{8E3BFE33-93A8-4B56-BA25-23FB03BAD79D}" type="presParOf" srcId="{5B59F488-D465-4E58-93E0-E61369B6FA53}" destId="{DDD9531E-BB04-403B-9FA6-EC60097F4E0F}" srcOrd="1" destOrd="0" presId="urn:microsoft.com/office/officeart/2005/8/layout/list1"/>
    <dgm:cxn modelId="{9E1893A1-D303-4812-891F-DE597EF2C784}" type="presParOf" srcId="{5B59F488-D465-4E58-93E0-E61369B6FA53}" destId="{6F59DA3A-00AF-4CEC-BED9-2554FC8BD994}" srcOrd="2" destOrd="0" presId="urn:microsoft.com/office/officeart/2005/8/layout/list1"/>
    <dgm:cxn modelId="{D0E7D5C4-35B7-4AA9-B731-BC89209641C4}" type="presParOf" srcId="{5B59F488-D465-4E58-93E0-E61369B6FA53}" destId="{DECD1D5C-31BB-4743-AFDA-777D3A519E74}" srcOrd="3" destOrd="0" presId="urn:microsoft.com/office/officeart/2005/8/layout/list1"/>
    <dgm:cxn modelId="{5C2B8168-6AAE-4D48-93DB-DC6B2EF37379}" type="presParOf" srcId="{5B59F488-D465-4E58-93E0-E61369B6FA53}" destId="{85EB85F5-F66C-4C5E-A617-3426B096588B}" srcOrd="4" destOrd="0" presId="urn:microsoft.com/office/officeart/2005/8/layout/list1"/>
    <dgm:cxn modelId="{D2EA1C99-26FE-4F6F-ACBC-225FA557BE76}" type="presParOf" srcId="{85EB85F5-F66C-4C5E-A617-3426B096588B}" destId="{E7F37098-BEBA-4CA9-842A-24A45E573756}" srcOrd="0" destOrd="0" presId="urn:microsoft.com/office/officeart/2005/8/layout/list1"/>
    <dgm:cxn modelId="{492F3208-3220-4478-BF0C-FC89CEFCED70}" type="presParOf" srcId="{85EB85F5-F66C-4C5E-A617-3426B096588B}" destId="{36D8D540-18A5-410C-A1E6-183758E7B418}" srcOrd="1" destOrd="0" presId="urn:microsoft.com/office/officeart/2005/8/layout/list1"/>
    <dgm:cxn modelId="{44D6B119-59AE-47EC-8B58-C58425AC4F62}" type="presParOf" srcId="{5B59F488-D465-4E58-93E0-E61369B6FA53}" destId="{7BA3CB71-683D-4CFA-8961-330A0060F20D}" srcOrd="5" destOrd="0" presId="urn:microsoft.com/office/officeart/2005/8/layout/list1"/>
    <dgm:cxn modelId="{DB3253FF-CE24-447D-8C4D-C8DCE902203A}" type="presParOf" srcId="{5B59F488-D465-4E58-93E0-E61369B6FA53}" destId="{85154F7B-1229-4AF3-93A4-37645D039D53}" srcOrd="6" destOrd="0" presId="urn:microsoft.com/office/officeart/2005/8/layout/list1"/>
    <dgm:cxn modelId="{E0452DC1-BD39-4BE4-A022-6F4AB0208A3C}" type="presParOf" srcId="{5B59F488-D465-4E58-93E0-E61369B6FA53}" destId="{3CFA05B1-4A67-4624-906E-DB07A450FE8E}" srcOrd="7" destOrd="0" presId="urn:microsoft.com/office/officeart/2005/8/layout/list1"/>
    <dgm:cxn modelId="{DFBD25CD-3167-4616-BB8C-FE5119E4049E}" type="presParOf" srcId="{5B59F488-D465-4E58-93E0-E61369B6FA53}" destId="{EA99CE2A-2826-4BB9-B91E-4AEEE3F471F1}" srcOrd="8" destOrd="0" presId="urn:microsoft.com/office/officeart/2005/8/layout/list1"/>
    <dgm:cxn modelId="{F63C10B4-4A7B-4CA0-938A-0B059ED07B14}" type="presParOf" srcId="{EA99CE2A-2826-4BB9-B91E-4AEEE3F471F1}" destId="{0B3FD1F5-A3CB-432F-9DE9-0D3A4D1538FF}" srcOrd="0" destOrd="0" presId="urn:microsoft.com/office/officeart/2005/8/layout/list1"/>
    <dgm:cxn modelId="{7727D7AD-EB25-4058-8A26-4BDFBCF184C0}" type="presParOf" srcId="{EA99CE2A-2826-4BB9-B91E-4AEEE3F471F1}" destId="{506C65D4-280A-4245-AC2A-819ECC61A914}" srcOrd="1" destOrd="0" presId="urn:microsoft.com/office/officeart/2005/8/layout/list1"/>
    <dgm:cxn modelId="{EFC1A064-E21F-4893-8D93-AEA0F267BA64}" type="presParOf" srcId="{5B59F488-D465-4E58-93E0-E61369B6FA53}" destId="{3E550478-BFEB-4A89-8EA9-EB0B5F26B21A}" srcOrd="9" destOrd="0" presId="urn:microsoft.com/office/officeart/2005/8/layout/list1"/>
    <dgm:cxn modelId="{9B0AD23A-0522-4B70-8C81-42BFC4D6CF2B}" type="presParOf" srcId="{5B59F488-D465-4E58-93E0-E61369B6FA53}" destId="{88B4EB6B-F55C-4DD0-9F2C-793AFD22E018}" srcOrd="10" destOrd="0" presId="urn:microsoft.com/office/officeart/2005/8/layout/list1"/>
  </dgm:cxnLst>
  <dgm:bg/>
  <dgm:whole/>
</dgm:dataModel>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FD7F2-2E0F-42F9-99FB-59FB4F8675A2}" type="datetimeFigureOut">
              <a:rPr lang="ru-RU" smtClean="0"/>
              <a:pPr/>
              <a:t>14.12.2017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73F480-4FE8-4FB5-9563-B9D7136B7EB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p:spPr>
      </p:sp>
      <p:sp>
        <p:nvSpPr>
          <p:cNvPr id="7577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757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00E0B6-4917-4B35-87F8-C0E443AA14B5}" type="slidenum">
              <a:rPr lang="ru-RU" smtClean="0"/>
              <a:pPr/>
              <a:t>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DB1C1C3-9496-4819-ACC1-8819B1CE0D31}" type="slidenum">
              <a:rPr lang="ru-RU" smtClean="0"/>
              <a:pPr/>
              <a:t>7</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6EC117-3D0D-48E0-9E89-C1006A513AFF}" type="slidenum">
              <a:rPr lang="ru-RU" smtClean="0"/>
              <a:pPr/>
              <a:t>26</a:t>
            </a:fld>
            <a:endParaRPr lang="ru-RU"/>
          </a:p>
        </p:txBody>
      </p:sp>
    </p:spTree>
    <p:extLst>
      <p:ext uri="{BB962C8B-B14F-4D97-AF65-F5344CB8AC3E}">
        <p14:creationId xmlns:p14="http://schemas.microsoft.com/office/powerpoint/2010/main" xmlns="" val="274172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7A7D2B19-B6DA-471D-963C-154A0BE2B67F}"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A7D2B19-B6DA-471D-963C-154A0BE2B67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A7D2B19-B6DA-471D-963C-154A0BE2B67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A7D2B19-B6DA-471D-963C-154A0BE2B67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A7D2B19-B6DA-471D-963C-154A0BE2B67F}"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A7D2B19-B6DA-471D-963C-154A0BE2B67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A7D2B19-B6DA-471D-963C-154A0BE2B67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A7D2B19-B6DA-471D-963C-154A0BE2B67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A7D2B19-B6DA-471D-963C-154A0BE2B67F}"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A7D2B19-B6DA-471D-963C-154A0BE2B67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CA164856-2ECF-4782-AC6C-71BCF1ADFE77}" type="datetimeFigureOut">
              <a:rPr lang="ru-RU" smtClean="0"/>
              <a:pPr/>
              <a:t>14.12.2017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A7D2B19-B6DA-471D-963C-154A0BE2B67F}"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CA164856-2ECF-4782-AC6C-71BCF1ADFE77}" type="datetimeFigureOut">
              <a:rPr lang="ru-RU" smtClean="0"/>
              <a:pPr/>
              <a:t>14.12.2017</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A7D2B19-B6DA-471D-963C-154A0BE2B67F}"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11" descr="intro2.jpg"/>
          <p:cNvPicPr>
            <a:picLocks noChangeAspect="1"/>
          </p:cNvPicPr>
          <p:nvPr/>
        </p:nvPicPr>
        <p:blipFill>
          <a:blip r:embed="rId3" cstate="print"/>
          <a:srcRect/>
          <a:stretch>
            <a:fillRect/>
          </a:stretch>
        </p:blipFill>
        <p:spPr bwMode="auto">
          <a:xfrm>
            <a:off x="-6350" y="0"/>
            <a:ext cx="9144000" cy="6858000"/>
          </a:xfrm>
          <a:prstGeom prst="rect">
            <a:avLst/>
          </a:prstGeom>
          <a:noFill/>
          <a:ln w="9525">
            <a:noFill/>
            <a:miter lim="800000"/>
            <a:headEnd/>
            <a:tailEnd/>
          </a:ln>
        </p:spPr>
      </p:pic>
      <p:sp>
        <p:nvSpPr>
          <p:cNvPr id="10243" name="TextBox 5"/>
          <p:cNvSpPr txBox="1">
            <a:spLocks noChangeArrowheads="1"/>
          </p:cNvSpPr>
          <p:nvPr/>
        </p:nvSpPr>
        <p:spPr bwMode="auto">
          <a:xfrm>
            <a:off x="1143000" y="2643188"/>
            <a:ext cx="7143750" cy="984885"/>
          </a:xfrm>
          <a:prstGeom prst="rect">
            <a:avLst/>
          </a:prstGeom>
          <a:noFill/>
          <a:ln w="9525">
            <a:noFill/>
            <a:miter lim="800000"/>
            <a:headEnd/>
            <a:tailEnd/>
          </a:ln>
        </p:spPr>
        <p:txBody>
          <a:bodyPr>
            <a:spAutoFit/>
          </a:bodyPr>
          <a:lstStyle/>
          <a:p>
            <a:pPr algn="ctr">
              <a:defRPr/>
            </a:pPr>
            <a:endParaRPr lang="en-US" dirty="0">
              <a:latin typeface="Calibri" pitchFamily="34" charset="0"/>
            </a:endParaRPr>
          </a:p>
          <a:p>
            <a:pPr algn="ctr">
              <a:defRPr/>
            </a:pPr>
            <a:r>
              <a:rPr lang="en-US" sz="4000" b="1" dirty="0">
                <a:latin typeface="Times New Roman" pitchFamily="18" charset="0"/>
                <a:cs typeface="Times New Roman" pitchFamily="18" charset="0"/>
              </a:rPr>
              <a:t>   </a:t>
            </a:r>
            <a:endParaRPr lang="en-US" dirty="0">
              <a:latin typeface="Calibri" pitchFamily="34" charset="0"/>
            </a:endParaRPr>
          </a:p>
        </p:txBody>
      </p:sp>
      <p:sp>
        <p:nvSpPr>
          <p:cNvPr id="4" name="Подзаголовок 2"/>
          <p:cNvSpPr txBox="1">
            <a:spLocks/>
          </p:cNvSpPr>
          <p:nvPr/>
        </p:nvSpPr>
        <p:spPr>
          <a:xfrm>
            <a:off x="500063" y="4572000"/>
            <a:ext cx="7772400" cy="1954213"/>
          </a:xfrm>
          <a:prstGeom prst="rect">
            <a:avLst/>
          </a:prstGeom>
        </p:spPr>
        <p:txBody>
          <a:bodyPr>
            <a:normAutofit/>
          </a:bodyPr>
          <a:lstStyle/>
          <a:p>
            <a:pPr marL="342900" indent="-342900" algn="ctr" eaLnBrk="0" hangingPunct="0">
              <a:spcBef>
                <a:spcPct val="20000"/>
              </a:spcBef>
              <a:defRPr/>
            </a:pPr>
            <a:endParaRPr lang="ru-RU" sz="2400" b="1" i="1" dirty="0">
              <a:solidFill>
                <a:schemeClr val="tx1">
                  <a:lumMod val="95000"/>
                  <a:lumOff val="5000"/>
                </a:schemeClr>
              </a:solidFill>
              <a:latin typeface="Times New Roman" pitchFamily="18" charset="0"/>
              <a:cs typeface="Times New Roman" pitchFamily="18" charset="0"/>
            </a:endParaRPr>
          </a:p>
        </p:txBody>
      </p:sp>
      <p:sp>
        <p:nvSpPr>
          <p:cNvPr id="6" name="Прямоугольник 5"/>
          <p:cNvSpPr/>
          <p:nvPr/>
        </p:nvSpPr>
        <p:spPr>
          <a:xfrm>
            <a:off x="1000100" y="3143248"/>
            <a:ext cx="7643866" cy="2677656"/>
          </a:xfrm>
          <a:prstGeom prst="rect">
            <a:avLst/>
          </a:prstGeom>
        </p:spPr>
        <p:txBody>
          <a:bodyPr wrap="square">
            <a:spAutoFit/>
          </a:bodyPr>
          <a:lstStyle/>
          <a:p>
            <a:pPr algn="r">
              <a:defRPr/>
            </a:pPr>
            <a:r>
              <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Ailə, Qadın və Uşaq Problemləri üzrə Dövlət </a:t>
            </a:r>
          </a:p>
          <a:p>
            <a:pPr algn="r">
              <a:defRPr/>
            </a:pPr>
            <a:r>
              <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Komitəsinin </a:t>
            </a:r>
            <a:r>
              <a:rPr lang="az-Latn-AZ" sz="2800" b="1" i="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sədr</a:t>
            </a:r>
            <a:r>
              <a:rPr lang="en-US" sz="2800" b="1" i="1"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i</a:t>
            </a:r>
            <a:r>
              <a:rPr lang="az-Latn-AZ" sz="2800" b="1" i="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siyasi elmlər doktoru, professor Hicran Hüseynova</a:t>
            </a:r>
            <a:r>
              <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r>
            <a:br>
              <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br>
            <a:endPar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endPar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r>
              <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az-Latn-AZ" sz="2800" b="1" i="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Bakı, </a:t>
            </a:r>
            <a:r>
              <a:rPr lang="en-US" sz="2800" b="1" i="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1</a:t>
            </a:r>
            <a:r>
              <a:rPr lang="az-Latn-AZ" sz="2800" b="1" i="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4 dekabr, 2017 – ci </a:t>
            </a:r>
            <a:r>
              <a:rPr lang="az-Latn-AZ"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il</a:t>
            </a:r>
            <a:endParaRPr lang="ru-RU" sz="2800" b="1" i="1"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43306" y="500042"/>
            <a:ext cx="4572000" cy="2462213"/>
          </a:xfrm>
          <a:prstGeom prst="rect">
            <a:avLst/>
          </a:prstGeom>
        </p:spPr>
        <p:txBody>
          <a:bodyPr>
            <a:spAutoFit/>
          </a:bodyPr>
          <a:lstStyle/>
          <a:p>
            <a:pPr algn="r"/>
            <a:r>
              <a:rPr lang="tr-TR" dirty="0" smtClean="0"/>
              <a:t> </a:t>
            </a:r>
            <a:r>
              <a:rPr lang="tr-TR" sz="2000" b="1" dirty="0" smtClean="0">
                <a:latin typeface="Arial" pitchFamily="34" charset="0"/>
                <a:cs typeface="Arial" pitchFamily="34" charset="0"/>
              </a:rPr>
              <a:t>Azərbaycan Respublikası Prezidentinin </a:t>
            </a:r>
          </a:p>
          <a:p>
            <a:pPr algn="r"/>
            <a:r>
              <a:rPr lang="tr-TR" sz="2000" b="1" dirty="0" smtClean="0">
                <a:latin typeface="Arial" pitchFamily="34" charset="0"/>
                <a:cs typeface="Arial" pitchFamily="34" charset="0"/>
              </a:rPr>
              <a:t>2016-cı il 6 dekabr tarixli  </a:t>
            </a:r>
          </a:p>
          <a:p>
            <a:pPr algn="r"/>
            <a:r>
              <a:rPr lang="tr-TR" sz="2000" b="1" dirty="0" smtClean="0">
                <a:latin typeface="Arial" pitchFamily="34" charset="0"/>
                <a:cs typeface="Arial" pitchFamily="34" charset="0"/>
              </a:rPr>
              <a:t>Fərmanı ilə təsdiq edilmişdir </a:t>
            </a:r>
          </a:p>
          <a:p>
            <a:pPr algn="r"/>
            <a:r>
              <a:rPr lang="tr-TR" sz="2000" b="1" dirty="0" smtClean="0">
                <a:latin typeface="Arial" pitchFamily="34" charset="0"/>
                <a:cs typeface="Arial" pitchFamily="34" charset="0"/>
              </a:rPr>
              <a:t> </a:t>
            </a:r>
          </a:p>
          <a:p>
            <a:r>
              <a:rPr lang="tr-TR" dirty="0" smtClean="0"/>
              <a:t> </a:t>
            </a:r>
          </a:p>
          <a:p>
            <a:r>
              <a:rPr lang="tr-TR" dirty="0" smtClean="0"/>
              <a:t> </a:t>
            </a:r>
          </a:p>
          <a:p>
            <a:r>
              <a:rPr lang="tr-TR" dirty="0" smtClean="0"/>
              <a:t> </a:t>
            </a:r>
            <a:endParaRPr lang="ru-RU" dirty="0"/>
          </a:p>
        </p:txBody>
      </p:sp>
      <p:sp>
        <p:nvSpPr>
          <p:cNvPr id="3" name="Прямоугольник 2"/>
          <p:cNvSpPr/>
          <p:nvPr/>
        </p:nvSpPr>
        <p:spPr>
          <a:xfrm>
            <a:off x="357158" y="2571743"/>
            <a:ext cx="8501122" cy="4247317"/>
          </a:xfrm>
          <a:prstGeom prst="rect">
            <a:avLst/>
          </a:prstGeom>
        </p:spPr>
        <p:txBody>
          <a:bodyPr wrap="square">
            <a:spAutoFit/>
          </a:bodyPr>
          <a:lstStyle/>
          <a:p>
            <a:pPr algn="ctr"/>
            <a:r>
              <a:rPr lang="tr-TR" b="1" dirty="0" smtClean="0">
                <a:latin typeface="Arial" pitchFamily="34" charset="0"/>
                <a:cs typeface="Arial" pitchFamily="34" charset="0"/>
              </a:rPr>
              <a:t>Azərbaycan Respublikasının </a:t>
            </a:r>
          </a:p>
          <a:p>
            <a:pPr algn="ctr"/>
            <a:r>
              <a:rPr lang="tr-TR" b="1" dirty="0" smtClean="0">
                <a:latin typeface="Arial" pitchFamily="34" charset="0"/>
                <a:cs typeface="Arial" pitchFamily="34" charset="0"/>
              </a:rPr>
              <a:t>milli iqtisadiyyat perspektivi üzrə </a:t>
            </a:r>
          </a:p>
          <a:p>
            <a:pPr algn="ctr"/>
            <a:r>
              <a:rPr lang="tr-TR" b="1" dirty="0" smtClean="0">
                <a:latin typeface="Arial" pitchFamily="34" charset="0"/>
                <a:cs typeface="Arial" pitchFamily="34" charset="0"/>
              </a:rPr>
              <a:t>Strateji Yol Xəritəsi</a:t>
            </a:r>
            <a:endParaRPr lang="az-Latn-AZ" b="1" dirty="0" smtClean="0">
              <a:latin typeface="Arial" pitchFamily="34" charset="0"/>
              <a:cs typeface="Arial" pitchFamily="34" charset="0"/>
            </a:endParaRPr>
          </a:p>
          <a:p>
            <a:pPr algn="ctr"/>
            <a:endParaRPr lang="az-Latn-AZ" b="1" dirty="0" smtClean="0">
              <a:latin typeface="Arial" pitchFamily="34" charset="0"/>
              <a:cs typeface="Arial" pitchFamily="34" charset="0"/>
            </a:endParaRPr>
          </a:p>
          <a:p>
            <a:pPr algn="just"/>
            <a:r>
              <a:rPr lang="tr-TR" b="1" dirty="0" smtClean="0">
                <a:latin typeface="Arial" pitchFamily="34" charset="0"/>
                <a:cs typeface="Arial" pitchFamily="34" charset="0"/>
              </a:rPr>
              <a:t> Azərbaycan Respublikası Prezidentinin "Milli iqtisadiyyat və iqtisadiyyatın əsas sektorları üzrə strateji yol xəritəsinin başlıca istiqamətləri"nin təsdiqi və bundan irəli gələn məsələlər haqqında”  2016-cı il 16 mart tarixli 1897 nömrəli Sərəncamına müvafiq olaraq milli iqtisadiyyat və iqtisadiyyatın 11 sektoru üzrə ümumilikdə 12 strateji yol xəritəsi  hazırlanmışdır. </a:t>
            </a:r>
            <a:endParaRPr lang="az-Latn-AZ" b="1" dirty="0" smtClean="0">
              <a:latin typeface="Arial" pitchFamily="34" charset="0"/>
              <a:cs typeface="Arial" pitchFamily="34" charset="0"/>
            </a:endParaRPr>
          </a:p>
          <a:p>
            <a:pPr algn="just"/>
            <a:endParaRPr lang="az-Latn-AZ" b="1" dirty="0" smtClean="0">
              <a:latin typeface="Arial" pitchFamily="34" charset="0"/>
              <a:cs typeface="Arial" pitchFamily="34" charset="0"/>
            </a:endParaRPr>
          </a:p>
          <a:p>
            <a:endParaRPr lang="az-Latn-AZ" dirty="0" smtClean="0"/>
          </a:p>
          <a:p>
            <a:endParaRPr lang="tr-TR" dirty="0" smtClean="0"/>
          </a:p>
          <a:p>
            <a:r>
              <a:rPr lang="tr-TR" dirty="0" smtClean="0"/>
              <a:t> </a:t>
            </a:r>
          </a:p>
          <a:p>
            <a:r>
              <a:rPr lang="tr-TR" dirty="0" smtClean="0"/>
              <a:t> </a:t>
            </a:r>
          </a:p>
          <a:p>
            <a:r>
              <a:rPr lang="tr-TR" dirty="0" smtClean="0"/>
              <a:t> </a:t>
            </a:r>
            <a:endParaRPr lang="ru-RU" dirty="0"/>
          </a:p>
        </p:txBody>
      </p:sp>
      <p:pic>
        <p:nvPicPr>
          <p:cNvPr id="1026" name="Picture 2" descr="C:\Users\Aynur\Desktop\загружено (5).jpg"/>
          <p:cNvPicPr>
            <a:picLocks noChangeAspect="1" noChangeArrowheads="1"/>
          </p:cNvPicPr>
          <p:nvPr/>
        </p:nvPicPr>
        <p:blipFill>
          <a:blip r:embed="rId2"/>
          <a:srcRect/>
          <a:stretch>
            <a:fillRect/>
          </a:stretch>
        </p:blipFill>
        <p:spPr bwMode="auto">
          <a:xfrm>
            <a:off x="1142976" y="428604"/>
            <a:ext cx="1524000" cy="16573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ynur\Downloads\Безымянный.png"/>
          <p:cNvPicPr>
            <a:picLocks noChangeAspect="1" noChangeArrowheads="1"/>
          </p:cNvPicPr>
          <p:nvPr/>
        </p:nvPicPr>
        <p:blipFill>
          <a:blip r:embed="rId2"/>
          <a:srcRect/>
          <a:stretch>
            <a:fillRect/>
          </a:stretch>
        </p:blipFill>
        <p:spPr bwMode="auto">
          <a:xfrm>
            <a:off x="1214414" y="2786058"/>
            <a:ext cx="5496693" cy="3334102"/>
          </a:xfrm>
          <a:prstGeom prst="rect">
            <a:avLst/>
          </a:prstGeom>
          <a:ln>
            <a:noFill/>
          </a:ln>
          <a:effectLst>
            <a:outerShdw blurRad="292100" dist="139700" dir="2700000" algn="tl" rotWithShape="0">
              <a:srgbClr val="333333">
                <a:alpha val="65000"/>
              </a:srgbClr>
            </a:outerShdw>
          </a:effectLst>
        </p:spPr>
      </p:pic>
      <p:pic>
        <p:nvPicPr>
          <p:cNvPr id="3076" name="Picture 4" descr="C:\Users\Aynur\Desktop\images (1).jpg"/>
          <p:cNvPicPr>
            <a:picLocks noChangeAspect="1" noChangeArrowheads="1"/>
          </p:cNvPicPr>
          <p:nvPr/>
        </p:nvPicPr>
        <p:blipFill>
          <a:blip r:embed="rId3"/>
          <a:srcRect/>
          <a:stretch>
            <a:fillRect/>
          </a:stretch>
        </p:blipFill>
        <p:spPr bwMode="auto">
          <a:xfrm>
            <a:off x="6072198" y="285728"/>
            <a:ext cx="2562225" cy="235745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356665"/>
            <a:ext cx="7358114" cy="1323439"/>
          </a:xfrm>
          <a:prstGeom prst="rect">
            <a:avLst/>
          </a:prstGeom>
        </p:spPr>
        <p:txBody>
          <a:bodyPr wrap="square">
            <a:spAutoFit/>
          </a:bodyPr>
          <a:lstStyle/>
          <a:p>
            <a:pPr>
              <a:buClr>
                <a:schemeClr val="tx2">
                  <a:lumMod val="60000"/>
                  <a:lumOff val="40000"/>
                </a:schemeClr>
              </a:buClr>
              <a:defRPr/>
            </a:pPr>
            <a:endParaRPr lang="en-US" sz="2400" b="1" dirty="0">
              <a:solidFill>
                <a:srgbClr val="002060"/>
              </a:solidFill>
              <a:latin typeface="Times New Roman" pitchFamily="18" charset="0"/>
              <a:cs typeface="Times New Roman" pitchFamily="18" charset="0"/>
            </a:endParaRPr>
          </a:p>
          <a:p>
            <a:pPr>
              <a:buClr>
                <a:schemeClr val="tx2">
                  <a:lumMod val="60000"/>
                  <a:lumOff val="40000"/>
                </a:schemeClr>
              </a:buClr>
              <a:defRPr/>
            </a:pPr>
            <a:endParaRPr lang="en-US" sz="2400" b="1" dirty="0">
              <a:solidFill>
                <a:srgbClr val="7030A0"/>
              </a:solidFill>
              <a:latin typeface="Times New Roman" pitchFamily="18" charset="0"/>
              <a:cs typeface="Times New Roman" pitchFamily="18" charset="0"/>
            </a:endParaRPr>
          </a:p>
          <a:p>
            <a:pPr>
              <a:buClr>
                <a:schemeClr val="tx2">
                  <a:lumMod val="60000"/>
                  <a:lumOff val="40000"/>
                </a:schemeClr>
              </a:buClr>
              <a:defRPr/>
            </a:pPr>
            <a:endParaRPr lang="en-US" sz="1600" b="1" dirty="0">
              <a:solidFill>
                <a:srgbClr val="7030A0"/>
              </a:solidFill>
              <a:latin typeface="Arial" pitchFamily="34" charset="0"/>
              <a:cs typeface="Arial" pitchFamily="34" charset="0"/>
            </a:endParaRPr>
          </a:p>
          <a:p>
            <a:pPr>
              <a:buClr>
                <a:schemeClr val="tx2">
                  <a:lumMod val="60000"/>
                  <a:lumOff val="40000"/>
                </a:schemeClr>
              </a:buClr>
              <a:defRPr/>
            </a:pPr>
            <a:endParaRPr lang="az-Latn-AZ" sz="1600" b="1" dirty="0">
              <a:solidFill>
                <a:srgbClr val="7030A0"/>
              </a:solidFill>
              <a:latin typeface="Arial" pitchFamily="34" charset="0"/>
              <a:cs typeface="Arial" pitchFamily="34" charset="0"/>
            </a:endParaRPr>
          </a:p>
        </p:txBody>
      </p:sp>
      <p:pic>
        <p:nvPicPr>
          <p:cNvPr id="11" name="Picture 6" descr="C:\Users\Fujitsu\Desktop\pambıq.jpg"/>
          <p:cNvPicPr>
            <a:picLocks noChangeAspect="1" noChangeArrowheads="1"/>
          </p:cNvPicPr>
          <p:nvPr/>
        </p:nvPicPr>
        <p:blipFill>
          <a:blip r:embed="rId2" cstate="print"/>
          <a:srcRect/>
          <a:stretch>
            <a:fillRect/>
          </a:stretch>
        </p:blipFill>
        <p:spPr bwMode="auto">
          <a:xfrm>
            <a:off x="285720" y="3857628"/>
            <a:ext cx="3214710" cy="21431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 descr="C:\Users\Aynur\Desktop\images.jpg"/>
          <p:cNvPicPr>
            <a:picLocks noChangeAspect="1" noChangeArrowheads="1"/>
          </p:cNvPicPr>
          <p:nvPr/>
        </p:nvPicPr>
        <p:blipFill>
          <a:blip r:embed="rId3"/>
          <a:srcRect/>
          <a:stretch>
            <a:fillRect/>
          </a:stretch>
        </p:blipFill>
        <p:spPr bwMode="auto">
          <a:xfrm>
            <a:off x="2928926" y="4143380"/>
            <a:ext cx="3071834" cy="21431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4" descr="C:\Users\Aynur\Desktop\images (3).jpg"/>
          <p:cNvPicPr>
            <a:picLocks noChangeAspect="1" noChangeArrowheads="1"/>
          </p:cNvPicPr>
          <p:nvPr/>
        </p:nvPicPr>
        <p:blipFill>
          <a:blip r:embed="rId4"/>
          <a:srcRect/>
          <a:stretch>
            <a:fillRect/>
          </a:stretch>
        </p:blipFill>
        <p:spPr bwMode="auto">
          <a:xfrm>
            <a:off x="5715008" y="3857628"/>
            <a:ext cx="3214710" cy="21431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6" descr="C:\Users\Fujitsu\Desktop\tər-tər2.jpg"/>
          <p:cNvPicPr>
            <a:picLocks noChangeAspect="1" noChangeArrowheads="1"/>
          </p:cNvPicPr>
          <p:nvPr/>
        </p:nvPicPr>
        <p:blipFill>
          <a:blip r:embed="rId5" cstate="print"/>
          <a:srcRect/>
          <a:stretch>
            <a:fillRect/>
          </a:stretch>
        </p:blipFill>
        <p:spPr bwMode="auto">
          <a:xfrm>
            <a:off x="857224" y="285728"/>
            <a:ext cx="3374363" cy="22491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6" descr="C:\Users\Fujitsu\Desktop\img_29326_inner3.jpg"/>
          <p:cNvPicPr>
            <a:picLocks noChangeAspect="1" noChangeArrowheads="1"/>
          </p:cNvPicPr>
          <p:nvPr/>
        </p:nvPicPr>
        <p:blipFill>
          <a:blip r:embed="rId6" cstate="print"/>
          <a:srcRect/>
          <a:stretch>
            <a:fillRect/>
          </a:stretch>
        </p:blipFill>
        <p:spPr bwMode="auto">
          <a:xfrm>
            <a:off x="5143504" y="357166"/>
            <a:ext cx="3209579" cy="221457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Прямоугольник 15"/>
          <p:cNvSpPr/>
          <p:nvPr/>
        </p:nvSpPr>
        <p:spPr>
          <a:xfrm>
            <a:off x="357158" y="2828836"/>
            <a:ext cx="8143932" cy="923330"/>
          </a:xfrm>
          <a:prstGeom prst="rect">
            <a:avLst/>
          </a:prstGeom>
        </p:spPr>
        <p:txBody>
          <a:bodyPr wrap="square">
            <a:spAutoFit/>
          </a:bodyPr>
          <a:lstStyle/>
          <a:p>
            <a:pPr algn="just">
              <a:buClr>
                <a:schemeClr val="tx2">
                  <a:lumMod val="60000"/>
                  <a:lumOff val="40000"/>
                </a:schemeClr>
              </a:buClr>
            </a:pPr>
            <a:r>
              <a:rPr lang="az-Latn-AZ" b="1" dirty="0" smtClean="0">
                <a:latin typeface="Times New Roman" pitchFamily="18" charset="0"/>
                <a:cs typeface="Times New Roman" pitchFamily="18" charset="0"/>
              </a:rPr>
              <a:t>Son 20 il ərzində əhalimizin sayı  artaraq, 9 milyon 800 mini     ötmüşdür.   İşsizliyin səviyyəsi   </a:t>
            </a:r>
            <a:r>
              <a:rPr lang="en-US" b="1" dirty="0" smtClean="0">
                <a:latin typeface="Times New Roman" pitchFamily="18" charset="0"/>
                <a:cs typeface="Times New Roman" pitchFamily="18" charset="0"/>
              </a:rPr>
              <a:t>5%- </a:t>
            </a:r>
            <a:r>
              <a:rPr lang="az-Latn-AZ" b="1" dirty="0" smtClean="0">
                <a:latin typeface="Times New Roman" pitchFamily="18" charset="0"/>
                <a:cs typeface="Times New Roman" pitchFamily="18" charset="0"/>
              </a:rPr>
              <a:t>dir. Yoxsulluq isə təxminən </a:t>
            </a:r>
            <a:r>
              <a:rPr lang="en-US" b="1" dirty="0" smtClean="0">
                <a:latin typeface="Times New Roman" pitchFamily="18" charset="0"/>
                <a:cs typeface="Times New Roman" pitchFamily="18" charset="0"/>
              </a:rPr>
              <a:t>10</a:t>
            </a:r>
            <a:r>
              <a:rPr lang="az-Latn-AZ" b="1" dirty="0" smtClean="0">
                <a:latin typeface="Times New Roman" pitchFamily="18" charset="0"/>
                <a:cs typeface="Times New Roman" pitchFamily="18" charset="0"/>
              </a:rPr>
              <a:t> dəfə, </a:t>
            </a:r>
            <a:r>
              <a:rPr lang="en-US" b="1" dirty="0" smtClean="0">
                <a:latin typeface="Times New Roman" pitchFamily="18" charset="0"/>
                <a:cs typeface="Times New Roman" pitchFamily="18" charset="0"/>
              </a:rPr>
              <a:t>49</a:t>
            </a:r>
            <a:r>
              <a:rPr lang="az-Latn-AZ" b="1" dirty="0" smtClean="0">
                <a:latin typeface="Times New Roman" pitchFamily="18" charset="0"/>
                <a:cs typeface="Times New Roman" pitchFamily="18" charset="0"/>
              </a:rPr>
              <a:t> faizdən  4,9% faizədək  azalıb.</a:t>
            </a:r>
            <a:endParaRPr lang="en-US" b="1"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Aynur\Desktop\07.jpg"/>
          <p:cNvPicPr>
            <a:picLocks noChangeAspect="1" noChangeArrowheads="1"/>
          </p:cNvPicPr>
          <p:nvPr/>
        </p:nvPicPr>
        <p:blipFill>
          <a:blip r:embed="rId2"/>
          <a:srcRect/>
          <a:stretch>
            <a:fillRect/>
          </a:stretch>
        </p:blipFill>
        <p:spPr bwMode="auto">
          <a:xfrm>
            <a:off x="571472" y="285729"/>
            <a:ext cx="3500462" cy="295277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9939" name="Picture 3" descr="C:\Users\Aynur\Desktop\images (2).jpg"/>
          <p:cNvPicPr>
            <a:picLocks noChangeAspect="1" noChangeArrowheads="1"/>
          </p:cNvPicPr>
          <p:nvPr/>
        </p:nvPicPr>
        <p:blipFill>
          <a:blip r:embed="rId3"/>
          <a:srcRect/>
          <a:stretch>
            <a:fillRect/>
          </a:stretch>
        </p:blipFill>
        <p:spPr bwMode="auto">
          <a:xfrm>
            <a:off x="5214949" y="285729"/>
            <a:ext cx="3228389" cy="295277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9940" name="Picture 4" descr="C:\Users\Aynur\Desktop\14.jpg"/>
          <p:cNvPicPr>
            <a:picLocks noChangeAspect="1" noChangeArrowheads="1"/>
          </p:cNvPicPr>
          <p:nvPr/>
        </p:nvPicPr>
        <p:blipFill>
          <a:blip r:embed="rId4"/>
          <a:srcRect/>
          <a:stretch>
            <a:fillRect/>
          </a:stretch>
        </p:blipFill>
        <p:spPr bwMode="auto">
          <a:xfrm>
            <a:off x="5143504" y="3810004"/>
            <a:ext cx="3357586" cy="2802883"/>
          </a:xfrm>
          <a:prstGeom prst="rect">
            <a:avLst/>
          </a:prstGeom>
          <a:noFill/>
        </p:spPr>
      </p:pic>
      <p:pic>
        <p:nvPicPr>
          <p:cNvPr id="39941" name="Picture 5" descr="C:\Users\Aynur\Desktop\images (6).jpg"/>
          <p:cNvPicPr>
            <a:picLocks noChangeAspect="1" noChangeArrowheads="1"/>
          </p:cNvPicPr>
          <p:nvPr/>
        </p:nvPicPr>
        <p:blipFill>
          <a:blip r:embed="rId5"/>
          <a:srcRect/>
          <a:stretch>
            <a:fillRect/>
          </a:stretch>
        </p:blipFill>
        <p:spPr bwMode="auto">
          <a:xfrm>
            <a:off x="571472" y="3810004"/>
            <a:ext cx="3500462" cy="276226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linds(horizontal)">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blinds(horizontal)">
                                      <p:cBhvr>
                                        <p:cTn id="12" dur="500"/>
                                        <p:tgtEl>
                                          <p:spTgt spid="399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941"/>
                                        </p:tgtEl>
                                        <p:attrNameLst>
                                          <p:attrName>style.visibility</p:attrName>
                                        </p:attrNameLst>
                                      </p:cBhvr>
                                      <p:to>
                                        <p:strVal val="visible"/>
                                      </p:to>
                                    </p:set>
                                    <p:animEffect transition="in" filter="blinds(horizontal)">
                                      <p:cBhvr>
                                        <p:cTn id="17" dur="500"/>
                                        <p:tgtEl>
                                          <p:spTgt spid="399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9940"/>
                                        </p:tgtEl>
                                        <p:attrNameLst>
                                          <p:attrName>style.visibility</p:attrName>
                                        </p:attrNameLst>
                                      </p:cBhvr>
                                      <p:to>
                                        <p:strVal val="visible"/>
                                      </p:to>
                                    </p:set>
                                    <p:animEffect transition="in" filter="blinds(horizontal)">
                                      <p:cBhvr>
                                        <p:cTn id="22"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142976" y="274638"/>
            <a:ext cx="7643866" cy="1143000"/>
          </a:xfrm>
        </p:spPr>
        <p:txBody>
          <a:bodyPr/>
          <a:lstStyle/>
          <a:p>
            <a:pPr algn="ctr"/>
            <a:r>
              <a:rPr lang="en-US" b="1" dirty="0" smtClean="0">
                <a:solidFill>
                  <a:schemeClr val="tx1"/>
                </a:solidFill>
                <a:latin typeface="Arial" pitchFamily="34" charset="0"/>
                <a:cs typeface="Arial" pitchFamily="34" charset="0"/>
              </a:rPr>
              <a:t>A</a:t>
            </a:r>
            <a:r>
              <a:rPr lang="az-Latn-AZ" b="1" dirty="0" smtClean="0">
                <a:solidFill>
                  <a:schemeClr val="tx1"/>
                </a:solidFill>
                <a:latin typeface="Arial" pitchFamily="34" charset="0"/>
                <a:cs typeface="Arial" pitchFamily="34" charset="0"/>
              </a:rPr>
              <a:t>zərbaycanda ailələrin sayı</a:t>
            </a:r>
            <a:endParaRPr lang="ru-RU" b="1" dirty="0">
              <a:solidFill>
                <a:schemeClr val="tx1"/>
              </a:solidFill>
              <a:latin typeface="Arial" pitchFamily="34" charset="0"/>
              <a:cs typeface="Arial" pitchFamily="34" charset="0"/>
            </a:endParaRPr>
          </a:p>
        </p:txBody>
      </p:sp>
      <p:graphicFrame>
        <p:nvGraphicFramePr>
          <p:cNvPr id="4" name="Содержимое 3"/>
          <p:cNvGraphicFramePr>
            <a:graphicFrameLocks noGrp="1"/>
          </p:cNvGraphicFramePr>
          <p:nvPr>
            <p:ph idx="4294967295"/>
          </p:nvPr>
        </p:nvGraphicFramePr>
        <p:xfrm>
          <a:off x="1000100" y="1643050"/>
          <a:ext cx="7643866"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625" y="5857875"/>
            <a:ext cx="184150" cy="523875"/>
          </a:xfrm>
          <a:prstGeom prst="rect">
            <a:avLst/>
          </a:prstGeom>
        </p:spPr>
        <p:txBody>
          <a:bodyPr wrap="none">
            <a:spAutoFit/>
          </a:bodyPr>
          <a:lstStyle/>
          <a:p>
            <a:pPr fontAlgn="auto">
              <a:spcBef>
                <a:spcPts val="0"/>
              </a:spcBef>
              <a:spcAft>
                <a:spcPts val="0"/>
              </a:spcAft>
              <a:defRPr/>
            </a:pPr>
            <a:endParaRPr lang="ru-RU" sz="2800" b="1" cap="all"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n-lt"/>
              <a:cs typeface="+mn-cs"/>
            </a:endParaRPr>
          </a:p>
        </p:txBody>
      </p:sp>
      <p:pic>
        <p:nvPicPr>
          <p:cNvPr id="1026" name="Picture 2" descr="C:\Users\Aynur\Desktop\загружено (5).jpg"/>
          <p:cNvPicPr>
            <a:picLocks noChangeAspect="1" noChangeArrowheads="1"/>
          </p:cNvPicPr>
          <p:nvPr/>
        </p:nvPicPr>
        <p:blipFill>
          <a:blip r:embed="rId2" cstate="print"/>
          <a:srcRect/>
          <a:stretch>
            <a:fillRect/>
          </a:stretch>
        </p:blipFill>
        <p:spPr bwMode="auto">
          <a:xfrm>
            <a:off x="1000100" y="714356"/>
            <a:ext cx="3357585" cy="4429155"/>
          </a:xfrm>
          <a:prstGeom prst="rect">
            <a:avLst/>
          </a:prstGeom>
          <a:ln>
            <a:noFill/>
          </a:ln>
          <a:effectLst>
            <a:outerShdw blurRad="292100" dist="139700" dir="2700000" algn="tl" rotWithShape="0">
              <a:srgbClr val="333333">
                <a:alpha val="65000"/>
              </a:srgbClr>
            </a:outerShdw>
          </a:effectLst>
        </p:spPr>
      </p:pic>
      <p:sp>
        <p:nvSpPr>
          <p:cNvPr id="9" name="Заголовок 8"/>
          <p:cNvSpPr>
            <a:spLocks noGrp="1"/>
          </p:cNvSpPr>
          <p:nvPr>
            <p:ph type="title" idx="4294967295"/>
          </p:nvPr>
        </p:nvSpPr>
        <p:spPr>
          <a:xfrm>
            <a:off x="4429124" y="357188"/>
            <a:ext cx="4429156" cy="5929332"/>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defRPr/>
            </a:pPr>
            <a:r>
              <a:rPr lang="en-US" sz="2200" b="1" dirty="0" smtClean="0">
                <a:solidFill>
                  <a:srgbClr val="7030A0"/>
                </a:solidFill>
                <a:latin typeface="Arial" pitchFamily="34" charset="0"/>
                <a:cs typeface="Arial" pitchFamily="34" charset="0"/>
              </a:rPr>
              <a:t/>
            </a:r>
            <a:br>
              <a:rPr lang="en-US" sz="2200" b="1" dirty="0" smtClean="0">
                <a:solidFill>
                  <a:srgbClr val="7030A0"/>
                </a:solidFill>
                <a:latin typeface="Arial" pitchFamily="34" charset="0"/>
                <a:cs typeface="Arial" pitchFamily="34" charset="0"/>
              </a:rPr>
            </a:br>
            <a:r>
              <a:rPr lang="en-US" sz="2200" b="1" dirty="0" smtClean="0">
                <a:solidFill>
                  <a:srgbClr val="7030A0"/>
                </a:solidFill>
                <a:latin typeface="Arial" pitchFamily="34" charset="0"/>
                <a:cs typeface="Arial" pitchFamily="34" charset="0"/>
              </a:rPr>
              <a:t/>
            </a:r>
            <a:br>
              <a:rPr lang="en-US" sz="2200" b="1" dirty="0" smtClean="0">
                <a:solidFill>
                  <a:srgbClr val="7030A0"/>
                </a:solidFill>
                <a:latin typeface="Arial" pitchFamily="34" charset="0"/>
                <a:cs typeface="Arial" pitchFamily="34" charset="0"/>
              </a:rPr>
            </a:br>
            <a:r>
              <a:rPr lang="en-US" sz="2200" b="1" dirty="0" smtClean="0">
                <a:solidFill>
                  <a:srgbClr val="7030A0"/>
                </a:solidFill>
                <a:latin typeface="Arial" pitchFamily="34" charset="0"/>
                <a:cs typeface="Arial" pitchFamily="34" charset="0"/>
              </a:rPr>
              <a:t/>
            </a:r>
            <a:br>
              <a:rPr lang="en-US" sz="2200" b="1" dirty="0" smtClean="0">
                <a:solidFill>
                  <a:srgbClr val="7030A0"/>
                </a:solidFill>
                <a:latin typeface="Arial" pitchFamily="34" charset="0"/>
                <a:cs typeface="Arial" pitchFamily="34" charset="0"/>
              </a:rPr>
            </a:br>
            <a:r>
              <a:rPr lang="az-Latn-AZ" sz="3100" b="1" dirty="0" smtClean="0">
                <a:solidFill>
                  <a:schemeClr val="tx1"/>
                </a:solidFill>
                <a:latin typeface="Arial" pitchFamily="34" charset="0"/>
                <a:cs typeface="Arial" pitchFamily="34" charset="0"/>
              </a:rPr>
              <a:t>XXI əsrdə qadınlara qarşı zorakılıq əleyhinə ” </a:t>
            </a:r>
            <a:r>
              <a:rPr lang="az-Latn-AZ" sz="3100" b="1" dirty="0" smtClean="0">
                <a:solidFill>
                  <a:schemeClr val="tx1"/>
                </a:solidFill>
                <a:latin typeface="Arial" pitchFamily="34" charset="0"/>
                <a:cs typeface="Arial" pitchFamily="34" charset="0"/>
              </a:rPr>
              <a:t>Layihəsi</a:t>
            </a:r>
            <a:r>
              <a:rPr lang="az-Latn-AZ" sz="3100" b="1" dirty="0" smtClean="0">
                <a:solidFill>
                  <a:schemeClr val="tx1"/>
                </a:solidFill>
                <a:latin typeface="Arial" pitchFamily="34" charset="0"/>
                <a:cs typeface="Arial" pitchFamily="34" charset="0"/>
              </a:rPr>
              <a:t/>
            </a:r>
            <a:br>
              <a:rPr lang="az-Latn-AZ" sz="3100" b="1" dirty="0" smtClean="0">
                <a:solidFill>
                  <a:schemeClr val="tx1"/>
                </a:solidFill>
                <a:latin typeface="Arial" pitchFamily="34" charset="0"/>
                <a:cs typeface="Arial" pitchFamily="34" charset="0"/>
              </a:rPr>
            </a:br>
            <a:r>
              <a:rPr lang="az-Latn-AZ" sz="3100" b="1" dirty="0" smtClean="0">
                <a:solidFill>
                  <a:schemeClr val="tx1"/>
                </a:solidFill>
                <a:latin typeface="Arial" pitchFamily="34" charset="0"/>
                <a:cs typeface="Arial" pitchFamily="34" charset="0"/>
              </a:rPr>
              <a:t/>
            </a:r>
            <a:br>
              <a:rPr lang="az-Latn-AZ" sz="3100" b="1" dirty="0" smtClean="0">
                <a:solidFill>
                  <a:schemeClr val="tx1"/>
                </a:solidFill>
                <a:latin typeface="Arial" pitchFamily="34" charset="0"/>
                <a:cs typeface="Arial" pitchFamily="34" charset="0"/>
              </a:rPr>
            </a:br>
            <a:r>
              <a:rPr lang="az-Latn-AZ" sz="3100" b="1" dirty="0" smtClean="0">
                <a:solidFill>
                  <a:schemeClr val="tx1"/>
                </a:solidFill>
                <a:latin typeface="Arial" pitchFamily="34" charset="0"/>
                <a:cs typeface="Arial" pitchFamily="34" charset="0"/>
              </a:rPr>
              <a:t>Layihədə əsas məqsəd: qadınlara qarşı zorakılıq əleyhinə maarifləndirmə kompaniyasının aparılması, </a:t>
            </a:r>
            <a:r>
              <a:rPr lang="az-Latn-AZ" sz="3100" b="1" dirty="0" smtClean="0">
                <a:solidFill>
                  <a:schemeClr val="tx1"/>
                </a:solidFill>
                <a:latin typeface="Arial" pitchFamily="34" charset="0"/>
                <a:cs typeface="Arial" pitchFamily="34" charset="0"/>
              </a:rPr>
              <a:t> </a:t>
            </a:r>
            <a:r>
              <a:rPr lang="az-Latn-AZ" sz="3100" b="1" dirty="0" smtClean="0">
                <a:solidFill>
                  <a:schemeClr val="tx1"/>
                </a:solidFill>
                <a:latin typeface="Arial" pitchFamily="34" charset="0"/>
                <a:cs typeface="Arial" pitchFamily="34" charset="0"/>
              </a:rPr>
              <a:t>problemlə bağlı video çarxların TV-lərdə nümayiş </a:t>
            </a:r>
            <a:r>
              <a:rPr lang="az-Latn-AZ" sz="3100" b="1" dirty="0" smtClean="0">
                <a:solidFill>
                  <a:schemeClr val="tx1"/>
                </a:solidFill>
                <a:latin typeface="Arial" pitchFamily="34" charset="0"/>
                <a:cs typeface="Arial" pitchFamily="34" charset="0"/>
              </a:rPr>
              <a:t>etdirilməsi </a:t>
            </a:r>
            <a:r>
              <a:rPr lang="az-Latn-AZ" sz="3100" b="1" dirty="0" smtClean="0">
                <a:solidFill>
                  <a:schemeClr val="tx1"/>
                </a:solidFill>
                <a:latin typeface="Arial" pitchFamily="34" charset="0"/>
                <a:cs typeface="Arial" pitchFamily="34" charset="0"/>
              </a:rPr>
              <a:t>və bukletlərin hazırlanması və paylanması.</a:t>
            </a:r>
            <a:br>
              <a:rPr lang="az-Latn-AZ" sz="3100" b="1" dirty="0" smtClean="0">
                <a:solidFill>
                  <a:schemeClr val="tx1"/>
                </a:solidFill>
                <a:latin typeface="Arial" pitchFamily="34" charset="0"/>
                <a:cs typeface="Arial" pitchFamily="34" charset="0"/>
              </a:rPr>
            </a:br>
            <a:r>
              <a:rPr lang="en-US" sz="3100" b="1" dirty="0" smtClean="0">
                <a:solidFill>
                  <a:schemeClr val="tx1"/>
                </a:solidFill>
                <a:latin typeface="Arial" pitchFamily="34" charset="0"/>
                <a:cs typeface="Arial" pitchFamily="34" charset="0"/>
              </a:rPr>
              <a:t/>
            </a:r>
            <a:br>
              <a:rPr lang="en-US" sz="3100" b="1" dirty="0" smtClean="0">
                <a:solidFill>
                  <a:schemeClr val="tx1"/>
                </a:solidFill>
                <a:latin typeface="Arial" pitchFamily="34" charset="0"/>
                <a:cs typeface="Arial" pitchFamily="34" charset="0"/>
              </a:rPr>
            </a:br>
            <a:endParaRPr lang="ru-RU" sz="31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ynur\Desktop\0vitse_prezident_090317_11489060124.jpg"/>
          <p:cNvPicPr>
            <a:picLocks noGrp="1" noChangeAspect="1" noChangeArrowheads="1"/>
          </p:cNvPicPr>
          <p:nvPr>
            <p:ph idx="4294967295"/>
          </p:nvPr>
        </p:nvPicPr>
        <p:blipFill>
          <a:blip r:embed="rId2" cstate="print"/>
          <a:srcRect/>
          <a:stretch>
            <a:fillRect/>
          </a:stretch>
        </p:blipFill>
        <p:spPr>
          <a:xfrm>
            <a:off x="5184775" y="1428736"/>
            <a:ext cx="3761290" cy="2714644"/>
          </a:xfrm>
          <a:effectLst>
            <a:outerShdw blurRad="292100" dist="139700" dir="2700000" algn="tl" rotWithShape="0">
              <a:srgbClr val="333333">
                <a:alpha val="65000"/>
              </a:srgbClr>
            </a:outerShdw>
          </a:effectLst>
        </p:spPr>
      </p:pic>
      <p:sp>
        <p:nvSpPr>
          <p:cNvPr id="16389" name="Прямоугольник 3"/>
          <p:cNvSpPr>
            <a:spLocks noChangeArrowheads="1"/>
          </p:cNvSpPr>
          <p:nvPr/>
        </p:nvSpPr>
        <p:spPr bwMode="auto">
          <a:xfrm>
            <a:off x="467549" y="500040"/>
            <a:ext cx="8400231" cy="646331"/>
          </a:xfrm>
          <a:prstGeom prst="rect">
            <a:avLst/>
          </a:prstGeom>
          <a:noFill/>
          <a:ln w="9525">
            <a:noFill/>
            <a:miter lim="800000"/>
            <a:headEnd/>
            <a:tailEnd/>
          </a:ln>
        </p:spPr>
        <p:txBody>
          <a:bodyPr wrap="square">
            <a:spAutoFit/>
          </a:bodyPr>
          <a:lstStyle/>
          <a:p>
            <a:r>
              <a:rPr lang="en-US" dirty="0">
                <a:latin typeface="Times New Roman" pitchFamily="18" charset="0"/>
                <a:cs typeface="Times New Roman" pitchFamily="18" charset="0"/>
              </a:rPr>
              <a:t> </a:t>
            </a:r>
            <a:endParaRPr lang="ru-RU" dirty="0">
              <a:latin typeface="Times New Roman" pitchFamily="18" charset="0"/>
              <a:cs typeface="Times New Roman" pitchFamily="18" charset="0"/>
            </a:endParaRPr>
          </a:p>
          <a:p>
            <a:pPr algn="ctr"/>
            <a:r>
              <a:rPr lang="en-US" dirty="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5" name="Прямоугольник 4"/>
          <p:cNvSpPr/>
          <p:nvPr/>
        </p:nvSpPr>
        <p:spPr>
          <a:xfrm>
            <a:off x="1142976" y="928670"/>
            <a:ext cx="3857652" cy="5016758"/>
          </a:xfrm>
          <a:prstGeom prst="rect">
            <a:avLst/>
          </a:prstGeom>
        </p:spPr>
        <p:txBody>
          <a:bodyPr wrap="square">
            <a:spAutoFit/>
          </a:bodyPr>
          <a:lstStyle/>
          <a:p>
            <a:pPr algn="ctr"/>
            <a:r>
              <a:rPr lang="tr-TR" sz="2000" b="1" dirty="0" smtClean="0">
                <a:latin typeface="Arial" pitchFamily="34" charset="0"/>
                <a:cs typeface="Arial" pitchFamily="34" charset="0"/>
              </a:rPr>
              <a:t>Azərbaycan Respublikasının Birinci vitse-prezidenti </a:t>
            </a:r>
            <a:endParaRPr lang="en-US" sz="2000" b="1" dirty="0" smtClean="0">
              <a:latin typeface="Arial" pitchFamily="34" charset="0"/>
              <a:cs typeface="Arial" pitchFamily="34" charset="0"/>
            </a:endParaRPr>
          </a:p>
          <a:p>
            <a:pPr algn="ctr"/>
            <a:r>
              <a:rPr lang="tr-TR" sz="2000" b="1" dirty="0" smtClean="0">
                <a:latin typeface="Arial" pitchFamily="34" charset="0"/>
                <a:cs typeface="Arial" pitchFamily="34" charset="0"/>
              </a:rPr>
              <a:t>xanım </a:t>
            </a:r>
            <a:r>
              <a:rPr lang="az-Latn-AZ" sz="2000" b="1" dirty="0" smtClean="0">
                <a:latin typeface="Arial" pitchFamily="34" charset="0"/>
                <a:cs typeface="Arial" pitchFamily="34" charset="0"/>
              </a:rPr>
              <a:t>Mehriban Əliyeva : </a:t>
            </a:r>
            <a:endParaRPr lang="en-US" sz="2000" b="1" dirty="0" smtClean="0">
              <a:latin typeface="Arial" pitchFamily="34" charset="0"/>
              <a:cs typeface="Arial" pitchFamily="34" charset="0"/>
            </a:endParaRPr>
          </a:p>
          <a:p>
            <a:pPr algn="just"/>
            <a:r>
              <a:rPr lang="ru-RU" sz="2000" b="1" dirty="0" err="1" smtClean="0">
                <a:latin typeface="Arial" pitchFamily="34" charset="0"/>
                <a:cs typeface="Arial" pitchFamily="34" charset="0"/>
              </a:rPr>
              <a:t>"Ailəyə olan</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hörmət </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Azərbaycan xalqına məxsus ən gözəl xüsusiyyətlərdən biridir</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Bu</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gün</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Azərbaycan qadını ana</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olmaqla</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öz</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ölkəsinin sosial</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həyatında fəal iştirak</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edir</a:t>
            </a:r>
            <a:r>
              <a:rPr lang="ru-RU" sz="2000" b="1" dirty="0" smtClean="0">
                <a:latin typeface="Arial" pitchFamily="34" charset="0"/>
                <a:cs typeface="Arial" pitchFamily="34" charset="0"/>
              </a:rPr>
              <a:t>“</a:t>
            </a:r>
            <a:endParaRPr lang="en-US" sz="2000" b="1" dirty="0" smtClean="0">
              <a:latin typeface="Arial" pitchFamily="34" charset="0"/>
              <a:cs typeface="Arial" pitchFamily="34" charset="0"/>
            </a:endParaRPr>
          </a:p>
          <a:p>
            <a:pPr algn="just"/>
            <a:endParaRPr lang="ru-RU" sz="2000" b="1" dirty="0" smtClean="0">
              <a:latin typeface="Arial" pitchFamily="34" charset="0"/>
              <a:cs typeface="Arial" pitchFamily="34" charset="0"/>
            </a:endParaRPr>
          </a:p>
          <a:p>
            <a:pPr algn="just"/>
            <a:r>
              <a:rPr lang="az-Latn-AZ" sz="2000" b="1" dirty="0" smtClean="0">
                <a:latin typeface="Arial" pitchFamily="34" charset="0"/>
                <a:cs typeface="Arial" pitchFamily="34" charset="0"/>
              </a:rPr>
              <a:t>“</a:t>
            </a:r>
            <a:r>
              <a:rPr lang="tr-TR" sz="2000" b="1" dirty="0" smtClean="0">
                <a:latin typeface="Arial" pitchFamily="34" charset="0"/>
                <a:cs typeface="Arial" pitchFamily="34" charset="0"/>
              </a:rPr>
              <a:t>Bu gün qarşımızda duran əsas məqsəd Bakı və Sumqayıt şəhərlərindəki 4 min köçkün ailəsini yeni mənzillərlə təmin etməkdir.</a:t>
            </a:r>
            <a:r>
              <a:rPr lang="az-Latn-AZ" sz="2000" b="1" dirty="0" smtClean="0">
                <a:latin typeface="Arial" pitchFamily="34" charset="0"/>
                <a:cs typeface="Arial" pitchFamily="34" charset="0"/>
              </a:rPr>
              <a:t>”</a:t>
            </a:r>
            <a:endParaRPr lang="ru-RU" sz="2000" dirty="0">
              <a:latin typeface="Arial" pitchFamily="34" charset="0"/>
              <a:cs typeface="Arial" pitchFamily="34" charset="0"/>
            </a:endParaRPr>
          </a:p>
        </p:txBody>
      </p:sp>
      <p:sp>
        <p:nvSpPr>
          <p:cNvPr id="6" name="Прямоугольник 5"/>
          <p:cNvSpPr/>
          <p:nvPr/>
        </p:nvSpPr>
        <p:spPr>
          <a:xfrm>
            <a:off x="571472" y="4786322"/>
            <a:ext cx="8286808" cy="369332"/>
          </a:xfrm>
          <a:prstGeom prst="rect">
            <a:avLst/>
          </a:prstGeom>
        </p:spPr>
        <p:txBody>
          <a:bodyPr wrap="square">
            <a:spAutoFit/>
          </a:bodyPr>
          <a:lstStyle/>
          <a:p>
            <a:endParaRPr lang="ru-RU"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strVal val="#ppt_w+.3"/>
                                          </p:val>
                                        </p:tav>
                                        <p:tav tm="100000">
                                          <p:val>
                                            <p:strVal val="#ppt_w"/>
                                          </p:val>
                                        </p:tav>
                                      </p:tavLst>
                                    </p:anim>
                                    <p:anim calcmode="lin" valueType="num">
                                      <p:cBhvr>
                                        <p:cTn id="13" dur="1000" fill="hold"/>
                                        <p:tgtEl>
                                          <p:spTgt spid="4098"/>
                                        </p:tgtEl>
                                        <p:attrNameLst>
                                          <p:attrName>ppt_h</p:attrName>
                                        </p:attrNameLst>
                                      </p:cBhvr>
                                      <p:tavLst>
                                        <p:tav tm="0">
                                          <p:val>
                                            <p:strVal val="#ppt_h"/>
                                          </p:val>
                                        </p:tav>
                                        <p:tav tm="100000">
                                          <p:val>
                                            <p:strVal val="#ppt_h"/>
                                          </p:val>
                                        </p:tav>
                                      </p:tavLst>
                                    </p:anim>
                                    <p:animEffect transition="in" filter="fade">
                                      <p:cBhvr>
                                        <p:cTn id="14"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4294967295"/>
          </p:nvPr>
        </p:nvSpPr>
        <p:spPr>
          <a:xfrm>
            <a:off x="1071538" y="500042"/>
            <a:ext cx="4643470" cy="5643583"/>
          </a:xfrm>
        </p:spPr>
        <p:txBody>
          <a:bodyPr>
            <a:normAutofit fontScale="32500" lnSpcReduction="20000"/>
          </a:bodyPr>
          <a:lstStyle/>
          <a:p>
            <a:pPr algn="just"/>
            <a:endParaRPr lang="az-Latn-AZ" sz="4900" b="1" dirty="0" smtClean="0">
              <a:solidFill>
                <a:schemeClr val="tx1">
                  <a:lumMod val="95000"/>
                  <a:lumOff val="5000"/>
                </a:schemeClr>
              </a:solidFill>
              <a:latin typeface="Arial" pitchFamily="34" charset="0"/>
              <a:cs typeface="Arial" pitchFamily="34" charset="0"/>
            </a:endParaRPr>
          </a:p>
          <a:p>
            <a:pPr algn="just">
              <a:buFont typeface="Wingdings" pitchFamily="2" charset="2"/>
              <a:buChar char="Ø"/>
            </a:pPr>
            <a:r>
              <a:rPr lang="az-Latn-AZ" sz="4900" b="1" dirty="0" smtClean="0">
                <a:latin typeface="Arial" pitchFamily="34" charset="0"/>
                <a:cs typeface="Arial" pitchFamily="34" charset="0"/>
              </a:rPr>
              <a:t>Müasir dövrdə qohumluq münasibətlərinin zəifləməsi halları müşahidə olunur</a:t>
            </a:r>
            <a:r>
              <a:rPr lang="az-Latn-AZ" sz="4900" b="1" dirty="0" smtClean="0">
                <a:latin typeface="Arial" pitchFamily="34" charset="0"/>
                <a:cs typeface="Arial" pitchFamily="34" charset="0"/>
              </a:rPr>
              <a:t>.</a:t>
            </a:r>
          </a:p>
          <a:p>
            <a:pPr algn="just">
              <a:buNone/>
            </a:pPr>
            <a:endParaRPr lang="az-Latn-AZ" sz="4900" b="1" dirty="0" smtClean="0">
              <a:latin typeface="Arial" pitchFamily="34" charset="0"/>
              <a:cs typeface="Arial" pitchFamily="34" charset="0"/>
            </a:endParaRPr>
          </a:p>
          <a:p>
            <a:pPr algn="just">
              <a:buFont typeface="Wingdings" pitchFamily="2" charset="2"/>
              <a:buChar char="Ø"/>
            </a:pPr>
            <a:r>
              <a:rPr lang="az-Latn-AZ" sz="4900" b="1" dirty="0" smtClean="0">
                <a:latin typeface="Arial" pitchFamily="34" charset="0"/>
                <a:cs typeface="Arial" pitchFamily="34" charset="0"/>
              </a:rPr>
              <a:t>Ailədə uşaqların ata-ana ilə ünsiyyət tələbatı çox vaxt təmin olunmur</a:t>
            </a:r>
            <a:r>
              <a:rPr lang="az-Latn-AZ" sz="4900" b="1" dirty="0" smtClean="0">
                <a:latin typeface="Arial" pitchFamily="34" charset="0"/>
                <a:cs typeface="Arial" pitchFamily="34" charset="0"/>
              </a:rPr>
              <a:t>.</a:t>
            </a:r>
          </a:p>
          <a:p>
            <a:pPr algn="just">
              <a:buNone/>
            </a:pPr>
            <a:endParaRPr lang="az-Latn-AZ" sz="4900" b="1" dirty="0" smtClean="0">
              <a:latin typeface="Arial" pitchFamily="34" charset="0"/>
              <a:cs typeface="Arial" pitchFamily="34" charset="0"/>
            </a:endParaRPr>
          </a:p>
          <a:p>
            <a:pPr algn="just">
              <a:buFont typeface="Wingdings" pitchFamily="2" charset="2"/>
              <a:buChar char="Ø"/>
            </a:pPr>
            <a:r>
              <a:rPr lang="az-Latn-AZ" sz="4900" b="1" dirty="0" smtClean="0">
                <a:latin typeface="Arial" pitchFamily="34" charset="0"/>
                <a:cs typeface="Arial" pitchFamily="34" charset="0"/>
              </a:rPr>
              <a:t>Ailənin hər bir üzvü –istər ata, istər ana, istərsə də uşaqlar üçün psixoloji rahatlıq yaradılmalıdır</a:t>
            </a:r>
            <a:r>
              <a:rPr lang="az-Latn-AZ" sz="4900" b="1" dirty="0" smtClean="0">
                <a:latin typeface="Arial" pitchFamily="34" charset="0"/>
                <a:cs typeface="Arial" pitchFamily="34" charset="0"/>
              </a:rPr>
              <a:t>.</a:t>
            </a:r>
          </a:p>
          <a:p>
            <a:pPr algn="just">
              <a:buNone/>
            </a:pPr>
            <a:endParaRPr lang="az-Latn-AZ" sz="4900" b="1" dirty="0" smtClean="0">
              <a:latin typeface="Arial" pitchFamily="34" charset="0"/>
              <a:cs typeface="Arial" pitchFamily="34" charset="0"/>
            </a:endParaRPr>
          </a:p>
          <a:p>
            <a:pPr algn="just">
              <a:buFont typeface="Wingdings" pitchFamily="2" charset="2"/>
              <a:buChar char="Ø"/>
            </a:pPr>
            <a:r>
              <a:rPr lang="az-Latn-AZ" sz="4900" b="1" dirty="0" smtClean="0">
                <a:latin typeface="Arial" pitchFamily="34" charset="0"/>
                <a:cs typeface="Arial" pitchFamily="34" charset="0"/>
              </a:rPr>
              <a:t>Sosial-iqtisadi proseslər ailə həyatına dolayısı – psixoloji (ər və arvadın fərdi xüsusiyyətləri, ailə münasibətlərinin xüsusiyyətləri və s.) təsir göstərir</a:t>
            </a:r>
            <a:r>
              <a:rPr lang="az-Latn-AZ" sz="4900" b="1" dirty="0" smtClean="0">
                <a:latin typeface="Arial" pitchFamily="34" charset="0"/>
                <a:cs typeface="Arial" pitchFamily="34" charset="0"/>
              </a:rPr>
              <a:t>.</a:t>
            </a:r>
          </a:p>
          <a:p>
            <a:pPr algn="just">
              <a:buNone/>
            </a:pPr>
            <a:endParaRPr lang="az-Latn-AZ" sz="4900" b="1" dirty="0" smtClean="0">
              <a:latin typeface="Arial" pitchFamily="34" charset="0"/>
              <a:cs typeface="Arial" pitchFamily="34" charset="0"/>
            </a:endParaRPr>
          </a:p>
          <a:p>
            <a:pPr algn="just">
              <a:buFont typeface="Wingdings" pitchFamily="2" charset="2"/>
              <a:buChar char="Ø"/>
            </a:pPr>
            <a:r>
              <a:rPr lang="az-Latn-AZ" sz="4900" b="1" dirty="0" smtClean="0">
                <a:latin typeface="Arial" pitchFamily="34" charset="0"/>
                <a:cs typeface="Arial" pitchFamily="34" charset="0"/>
              </a:rPr>
              <a:t>Ailədə meydana çıxan çətinliklərin vaxtında aydınlaşdırılması, ailə həyatının böhranlı mərhələsində düzgün qərarların qəbul olunması ailə üzvlərinin psixi sağlamlığının qorunmasına xidmət etmiş olar. </a:t>
            </a:r>
            <a:endParaRPr lang="ru-RU" sz="4900" b="1" dirty="0" smtClean="0">
              <a:latin typeface="Arial" pitchFamily="34" charset="0"/>
              <a:cs typeface="Arial" pitchFamily="34" charset="0"/>
            </a:endParaRPr>
          </a:p>
          <a:p>
            <a:endParaRPr lang="az-Latn-AZ" dirty="0" smtClean="0"/>
          </a:p>
          <a:p>
            <a:endParaRPr lang="ru-RU" dirty="0"/>
          </a:p>
        </p:txBody>
      </p:sp>
      <p:pic>
        <p:nvPicPr>
          <p:cNvPr id="1027" name="Picture 3" descr="C:\Users\Aynur\Downloads\images (3).jpg"/>
          <p:cNvPicPr>
            <a:picLocks noChangeAspect="1" noChangeArrowheads="1"/>
          </p:cNvPicPr>
          <p:nvPr/>
        </p:nvPicPr>
        <p:blipFill>
          <a:blip r:embed="rId2"/>
          <a:srcRect/>
          <a:stretch>
            <a:fillRect/>
          </a:stretch>
        </p:blipFill>
        <p:spPr bwMode="auto">
          <a:xfrm>
            <a:off x="6072198" y="571480"/>
            <a:ext cx="2771775" cy="2714644"/>
          </a:xfrm>
          <a:prstGeom prst="rect">
            <a:avLst/>
          </a:prstGeom>
          <a:ln>
            <a:noFill/>
          </a:ln>
          <a:effectLst>
            <a:outerShdw blurRad="292100" dist="139700" dir="2700000" algn="tl" rotWithShape="0">
              <a:srgbClr val="333333">
                <a:alpha val="65000"/>
              </a:srgbClr>
            </a:outerShdw>
          </a:effectLst>
        </p:spPr>
      </p:pic>
      <p:pic>
        <p:nvPicPr>
          <p:cNvPr id="6" name="Picture 2" descr="C:\Users\Aynur\Desktop\images (2).jpg"/>
          <p:cNvPicPr>
            <a:picLocks noChangeAspect="1" noChangeArrowheads="1"/>
          </p:cNvPicPr>
          <p:nvPr/>
        </p:nvPicPr>
        <p:blipFill>
          <a:blip r:embed="rId3"/>
          <a:srcRect/>
          <a:stretch>
            <a:fillRect/>
          </a:stretch>
        </p:blipFill>
        <p:spPr bwMode="auto">
          <a:xfrm>
            <a:off x="6072198" y="3571876"/>
            <a:ext cx="2857488" cy="300039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p:nvPr/>
        </p:nvGraphicFramePr>
        <p:xfrm>
          <a:off x="357158" y="357166"/>
          <a:ext cx="8501122"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Прямоугольник 1"/>
          <p:cNvSpPr>
            <a:spLocks noChangeArrowheads="1"/>
          </p:cNvSpPr>
          <p:nvPr/>
        </p:nvSpPr>
        <p:spPr bwMode="auto">
          <a:xfrm>
            <a:off x="179512" y="357166"/>
            <a:ext cx="8678768" cy="830997"/>
          </a:xfrm>
          <a:prstGeom prst="rect">
            <a:avLst/>
          </a:prstGeom>
          <a:noFill/>
          <a:ln w="9525">
            <a:noFill/>
            <a:miter lim="800000"/>
            <a:headEnd/>
            <a:tailEnd/>
          </a:ln>
        </p:spPr>
        <p:txBody>
          <a:bodyPr wrap="square">
            <a:spAutoFit/>
          </a:bodyPr>
          <a:lstStyle/>
          <a:p>
            <a:pPr algn="ctr"/>
            <a:r>
              <a:rPr lang="az-Latn-AZ" sz="2000" b="1" dirty="0" smtClean="0">
                <a:latin typeface="Times New Roman" pitchFamily="18" charset="0"/>
                <a:cs typeface="Times New Roman" pitchFamily="18" charset="0"/>
              </a:rPr>
              <a:t> </a:t>
            </a:r>
            <a:r>
              <a:rPr lang="az-Latn-AZ" sz="2400" b="1" dirty="0" smtClean="0">
                <a:latin typeface="Arial" pitchFamily="34" charset="0"/>
                <a:cs typeface="Arial" pitchFamily="34" charset="0"/>
              </a:rPr>
              <a:t>Biləsuvar,Neftçala, Sabirabad, Masallı,</a:t>
            </a:r>
            <a:r>
              <a:rPr lang="en-US" sz="2400" b="1" dirty="0" smtClean="0">
                <a:latin typeface="Arial" pitchFamily="34" charset="0"/>
                <a:cs typeface="Arial" pitchFamily="34" charset="0"/>
              </a:rPr>
              <a:t> </a:t>
            </a:r>
            <a:r>
              <a:rPr lang="az-Latn-AZ" sz="2400" b="1" dirty="0" smtClean="0">
                <a:latin typeface="Arial" pitchFamily="34" charset="0"/>
                <a:cs typeface="Arial" pitchFamily="34" charset="0"/>
              </a:rPr>
              <a:t>Salyan rayonlarında Qadın Resurs Mərkəzləri yaradılıb</a:t>
            </a:r>
          </a:p>
        </p:txBody>
      </p:sp>
      <p:pic>
        <p:nvPicPr>
          <p:cNvPr id="37891" name="Picture 2" descr="C:\Users\Nargiz_Beynelxalq\Desktop\20161007093306-89775-20.jpg"/>
          <p:cNvPicPr>
            <a:picLocks noChangeAspect="1" noChangeArrowheads="1"/>
          </p:cNvPicPr>
          <p:nvPr/>
        </p:nvPicPr>
        <p:blipFill>
          <a:blip r:embed="rId2" cstate="print"/>
          <a:srcRect/>
          <a:stretch>
            <a:fillRect/>
          </a:stretch>
        </p:blipFill>
        <p:spPr bwMode="auto">
          <a:xfrm>
            <a:off x="785786" y="1428736"/>
            <a:ext cx="3408363" cy="2322513"/>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2" name="Picture 4" descr="C:\Users\Nargiz_Beynelxalq\Desktop\12109890_755064484639405_7767523677549645479_o.jpg"/>
          <p:cNvPicPr>
            <a:picLocks noChangeAspect="1" noChangeArrowheads="1"/>
          </p:cNvPicPr>
          <p:nvPr/>
        </p:nvPicPr>
        <p:blipFill>
          <a:blip r:embed="rId3" cstate="print"/>
          <a:srcRect/>
          <a:stretch>
            <a:fillRect/>
          </a:stretch>
        </p:blipFill>
        <p:spPr bwMode="auto">
          <a:xfrm>
            <a:off x="5072066" y="1428736"/>
            <a:ext cx="3371850" cy="2247900"/>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3" name="Picture 3" descr="C:\Users\Nargiz_Beynelxalq\Desktop\12141106_755064914639362_6871490080668419563_o.jpg"/>
          <p:cNvPicPr>
            <a:picLocks noChangeAspect="1" noChangeArrowheads="1"/>
          </p:cNvPicPr>
          <p:nvPr/>
        </p:nvPicPr>
        <p:blipFill>
          <a:blip r:embed="rId4" cstate="print"/>
          <a:srcRect/>
          <a:stretch>
            <a:fillRect/>
          </a:stretch>
        </p:blipFill>
        <p:spPr bwMode="auto">
          <a:xfrm>
            <a:off x="785786" y="4000504"/>
            <a:ext cx="3440113" cy="2306637"/>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4" name="Picture 7" descr="C:\Users\Nargiz_Beynelxalq\Desktop\openning masalli_324.jpg"/>
          <p:cNvPicPr>
            <a:picLocks noChangeAspect="1" noChangeArrowheads="1"/>
          </p:cNvPicPr>
          <p:nvPr/>
        </p:nvPicPr>
        <p:blipFill>
          <a:blip r:embed="rId5" cstate="print"/>
          <a:srcRect/>
          <a:stretch>
            <a:fillRect/>
          </a:stretch>
        </p:blipFill>
        <p:spPr bwMode="auto">
          <a:xfrm>
            <a:off x="5143504" y="4000504"/>
            <a:ext cx="3414713" cy="2274888"/>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714612" y="714356"/>
            <a:ext cx="6072230" cy="526297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ru-RU" sz="2400" dirty="0">
                <a:latin typeface="Arial" pitchFamily="34" charset="0"/>
                <a:cs typeface="Arial" pitchFamily="34" charset="0"/>
              </a:rPr>
              <a:t>XX </a:t>
            </a:r>
            <a:r>
              <a:rPr lang="ru-RU" sz="2400" dirty="0" err="1">
                <a:latin typeface="Arial" pitchFamily="34" charset="0"/>
                <a:cs typeface="Arial" pitchFamily="34" charset="0"/>
              </a:rPr>
              <a:t>əsrdə insan</a:t>
            </a:r>
            <a:r>
              <a:rPr lang="ru-RU" sz="2400" dirty="0">
                <a:latin typeface="Arial" pitchFamily="34" charset="0"/>
                <a:cs typeface="Arial" pitchFamily="34" charset="0"/>
              </a:rPr>
              <a:t> </a:t>
            </a:r>
            <a:r>
              <a:rPr lang="ru-RU" sz="2400" dirty="0" err="1">
                <a:latin typeface="Arial" pitchFamily="34" charset="0"/>
                <a:cs typeface="Arial" pitchFamily="34" charset="0"/>
              </a:rPr>
              <a:t>hüquqları sahəsində əsas sənəd </a:t>
            </a:r>
            <a:r>
              <a:rPr lang="ru-RU" sz="2400" dirty="0">
                <a:latin typeface="Arial" pitchFamily="34" charset="0"/>
                <a:cs typeface="Arial" pitchFamily="34" charset="0"/>
              </a:rPr>
              <a:t>10 </a:t>
            </a:r>
            <a:r>
              <a:rPr lang="ru-RU" sz="2400" dirty="0" err="1">
                <a:latin typeface="Arial" pitchFamily="34" charset="0"/>
                <a:cs typeface="Arial" pitchFamily="34" charset="0"/>
              </a:rPr>
              <a:t>dekabr</a:t>
            </a:r>
            <a:r>
              <a:rPr lang="ru-RU" sz="2400" dirty="0">
                <a:latin typeface="Arial" pitchFamily="34" charset="0"/>
                <a:cs typeface="Arial" pitchFamily="34" charset="0"/>
              </a:rPr>
              <a:t> 1948-ci </a:t>
            </a:r>
            <a:r>
              <a:rPr lang="ru-RU" sz="2400" dirty="0" err="1">
                <a:latin typeface="Arial" pitchFamily="34" charset="0"/>
                <a:cs typeface="Arial" pitchFamily="34" charset="0"/>
              </a:rPr>
              <a:t>ildə </a:t>
            </a:r>
            <a:r>
              <a:rPr lang="ru-RU" sz="2400" dirty="0">
                <a:latin typeface="Arial" pitchFamily="34" charset="0"/>
                <a:cs typeface="Arial" pitchFamily="34" charset="0"/>
              </a:rPr>
              <a:t>BMT </a:t>
            </a:r>
            <a:r>
              <a:rPr lang="ru-RU" sz="2400" dirty="0" err="1">
                <a:latin typeface="Arial" pitchFamily="34" charset="0"/>
                <a:cs typeface="Arial" pitchFamily="34" charset="0"/>
              </a:rPr>
              <a:t>tərəfindən qəbul olunmuş</a:t>
            </a:r>
            <a:r>
              <a:rPr lang="ru-RU" sz="2400" dirty="0">
                <a:latin typeface="Arial" pitchFamily="34" charset="0"/>
                <a:cs typeface="Arial" pitchFamily="34" charset="0"/>
              </a:rPr>
              <a:t> “</a:t>
            </a:r>
            <a:r>
              <a:rPr lang="ru-RU" sz="2400" dirty="0" err="1">
                <a:latin typeface="Arial" pitchFamily="34" charset="0"/>
                <a:cs typeface="Arial" pitchFamily="34" charset="0"/>
              </a:rPr>
              <a:t>İnsan</a:t>
            </a:r>
            <a:r>
              <a:rPr lang="ru-RU" sz="2400" dirty="0">
                <a:latin typeface="Arial" pitchFamily="34" charset="0"/>
                <a:cs typeface="Arial" pitchFamily="34" charset="0"/>
              </a:rPr>
              <a:t> </a:t>
            </a:r>
            <a:r>
              <a:rPr lang="ru-RU" sz="2400" dirty="0" err="1">
                <a:latin typeface="Arial" pitchFamily="34" charset="0"/>
                <a:cs typeface="Arial" pitchFamily="34" charset="0"/>
              </a:rPr>
              <a:t>hüqüqları haqqında ümumi</a:t>
            </a:r>
            <a:r>
              <a:rPr lang="ru-RU" sz="2400" dirty="0">
                <a:latin typeface="Arial" pitchFamily="34" charset="0"/>
                <a:cs typeface="Arial" pitchFamily="34" charset="0"/>
              </a:rPr>
              <a:t> </a:t>
            </a:r>
            <a:r>
              <a:rPr lang="ru-RU" sz="2400" dirty="0" err="1">
                <a:latin typeface="Arial" pitchFamily="34" charset="0"/>
                <a:cs typeface="Arial" pitchFamily="34" charset="0"/>
              </a:rPr>
              <a:t>bəyannamə</a:t>
            </a:r>
            <a:r>
              <a:rPr lang="ru-RU" sz="2400" dirty="0">
                <a:latin typeface="Arial" pitchFamily="34" charset="0"/>
                <a:cs typeface="Arial" pitchFamily="34" charset="0"/>
              </a:rPr>
              <a:t>” </a:t>
            </a:r>
            <a:r>
              <a:rPr lang="ru-RU" sz="2400" dirty="0" err="1">
                <a:latin typeface="Arial" pitchFamily="34" charset="0"/>
                <a:cs typeface="Arial" pitchFamily="34" charset="0"/>
              </a:rPr>
              <a:t>olub</a:t>
            </a:r>
            <a:r>
              <a:rPr lang="ru-RU" sz="2400" dirty="0">
                <a:latin typeface="Arial" pitchFamily="34" charset="0"/>
                <a:cs typeface="Arial" pitchFamily="34" charset="0"/>
              </a:rPr>
              <a:t>. 1950-ci </a:t>
            </a:r>
            <a:r>
              <a:rPr lang="ru-RU" sz="2400" dirty="0" err="1">
                <a:latin typeface="Arial" pitchFamily="34" charset="0"/>
                <a:cs typeface="Arial" pitchFamily="34" charset="0"/>
              </a:rPr>
              <a:t>ildən başlayaraq</a:t>
            </a:r>
            <a:r>
              <a:rPr lang="ru-RU" sz="2400" dirty="0">
                <a:latin typeface="Arial" pitchFamily="34" charset="0"/>
                <a:cs typeface="Arial" pitchFamily="34" charset="0"/>
              </a:rPr>
              <a:t> 10 </a:t>
            </a:r>
            <a:r>
              <a:rPr lang="ru-RU" sz="2400" dirty="0" err="1">
                <a:latin typeface="Arial" pitchFamily="34" charset="0"/>
                <a:cs typeface="Arial" pitchFamily="34" charset="0"/>
              </a:rPr>
              <a:t>dekabr</a:t>
            </a:r>
            <a:r>
              <a:rPr lang="ru-RU" sz="2400" dirty="0">
                <a:latin typeface="Arial" pitchFamily="34" charset="0"/>
                <a:cs typeface="Arial" pitchFamily="34" charset="0"/>
              </a:rPr>
              <a:t> </a:t>
            </a:r>
            <a:r>
              <a:rPr lang="ru-RU" sz="2400" dirty="0" err="1">
                <a:latin typeface="Arial" pitchFamily="34" charset="0"/>
                <a:cs typeface="Arial" pitchFamily="34" charset="0"/>
              </a:rPr>
              <a:t>insan</a:t>
            </a:r>
            <a:r>
              <a:rPr lang="ru-RU" sz="2400" dirty="0">
                <a:latin typeface="Arial" pitchFamily="34" charset="0"/>
                <a:cs typeface="Arial" pitchFamily="34" charset="0"/>
              </a:rPr>
              <a:t> </a:t>
            </a:r>
            <a:r>
              <a:rPr lang="ru-RU" sz="2400" dirty="0" err="1">
                <a:latin typeface="Arial" pitchFamily="34" charset="0"/>
                <a:cs typeface="Arial" pitchFamily="34" charset="0"/>
              </a:rPr>
              <a:t>hüquqları günü</a:t>
            </a:r>
            <a:r>
              <a:rPr lang="ru-RU" sz="2400" dirty="0">
                <a:latin typeface="Arial" pitchFamily="34" charset="0"/>
                <a:cs typeface="Arial" pitchFamily="34" charset="0"/>
              </a:rPr>
              <a:t> </a:t>
            </a:r>
            <a:r>
              <a:rPr lang="ru-RU" sz="2400" dirty="0" err="1">
                <a:latin typeface="Arial" pitchFamily="34" charset="0"/>
                <a:cs typeface="Arial" pitchFamily="34" charset="0"/>
              </a:rPr>
              <a:t>kimi</a:t>
            </a:r>
            <a:r>
              <a:rPr lang="ru-RU" sz="2400" dirty="0">
                <a:latin typeface="Arial" pitchFamily="34" charset="0"/>
                <a:cs typeface="Arial" pitchFamily="34" charset="0"/>
              </a:rPr>
              <a:t> </a:t>
            </a:r>
            <a:r>
              <a:rPr lang="ru-RU" sz="2400" dirty="0" err="1">
                <a:latin typeface="Arial" pitchFamily="34" charset="0"/>
                <a:cs typeface="Arial" pitchFamily="34" charset="0"/>
              </a:rPr>
              <a:t>qeyd</a:t>
            </a:r>
            <a:r>
              <a:rPr lang="ru-RU" sz="2400" dirty="0">
                <a:latin typeface="Arial" pitchFamily="34" charset="0"/>
                <a:cs typeface="Arial" pitchFamily="34" charset="0"/>
              </a:rPr>
              <a:t> </a:t>
            </a:r>
            <a:r>
              <a:rPr lang="ru-RU" sz="2400" dirty="0" err="1">
                <a:latin typeface="Arial" pitchFamily="34" charset="0"/>
                <a:cs typeface="Arial" pitchFamily="34" charset="0"/>
              </a:rPr>
              <a:t>edilir</a:t>
            </a:r>
            <a:r>
              <a:rPr lang="ru-RU" sz="2400" smtClean="0">
                <a:latin typeface="Arial" pitchFamily="34" charset="0"/>
                <a:cs typeface="Arial" pitchFamily="34" charset="0"/>
              </a:rPr>
              <a:t>.</a:t>
            </a:r>
            <a:r>
              <a:rPr lang="az-Latn-AZ" sz="2400" smtClean="0">
                <a:latin typeface="Arial" pitchFamily="34" charset="0"/>
                <a:cs typeface="Arial" pitchFamily="34" charset="0"/>
              </a:rPr>
              <a:t>      </a:t>
            </a:r>
            <a:r>
              <a:rPr lang="ru-RU" sz="2400" dirty="0" smtClean="0">
                <a:latin typeface="Arial" pitchFamily="34" charset="0"/>
                <a:cs typeface="Arial" pitchFamily="34" charset="0"/>
              </a:rPr>
              <a:t>ÜİHB </a:t>
            </a:r>
            <a:r>
              <a:rPr lang="ru-RU" sz="2400" dirty="0" err="1">
                <a:latin typeface="Arial" pitchFamily="34" charset="0"/>
                <a:cs typeface="Arial" pitchFamily="34" charset="0"/>
              </a:rPr>
              <a:t>hər bir</a:t>
            </a:r>
            <a:r>
              <a:rPr lang="ru-RU" sz="2400" dirty="0">
                <a:latin typeface="Arial" pitchFamily="34" charset="0"/>
                <a:cs typeface="Arial" pitchFamily="34" charset="0"/>
              </a:rPr>
              <a:t> </a:t>
            </a:r>
            <a:r>
              <a:rPr lang="ru-RU" sz="2400" dirty="0" err="1">
                <a:latin typeface="Arial" pitchFamily="34" charset="0"/>
                <a:cs typeface="Arial" pitchFamily="34" charset="0"/>
              </a:rPr>
              <a:t>fərdin hüquqlarını qoruyan</a:t>
            </a:r>
            <a:r>
              <a:rPr lang="ru-RU" sz="2400" dirty="0">
                <a:latin typeface="Arial" pitchFamily="34" charset="0"/>
                <a:cs typeface="Arial" pitchFamily="34" charset="0"/>
              </a:rPr>
              <a:t> 30 </a:t>
            </a:r>
            <a:r>
              <a:rPr lang="ru-RU" sz="2400" dirty="0" err="1">
                <a:latin typeface="Arial" pitchFamily="34" charset="0"/>
                <a:cs typeface="Arial" pitchFamily="34" charset="0"/>
              </a:rPr>
              <a:t>maddədən ibarətdir</a:t>
            </a:r>
            <a:r>
              <a:rPr lang="ru-RU" sz="2400" dirty="0">
                <a:latin typeface="Arial" pitchFamily="34" charset="0"/>
                <a:cs typeface="Arial" pitchFamily="34" charset="0"/>
              </a:rPr>
              <a:t>. </a:t>
            </a:r>
            <a:r>
              <a:rPr lang="ru-RU" sz="2400" dirty="0" err="1">
                <a:latin typeface="Arial" pitchFamily="34" charset="0"/>
                <a:cs typeface="Arial" pitchFamily="34" charset="0"/>
              </a:rPr>
              <a:t>Onun</a:t>
            </a:r>
            <a:r>
              <a:rPr lang="ru-RU" sz="2400" dirty="0">
                <a:latin typeface="Arial" pitchFamily="34" charset="0"/>
                <a:cs typeface="Arial" pitchFamily="34" charset="0"/>
              </a:rPr>
              <a:t> </a:t>
            </a:r>
            <a:r>
              <a:rPr lang="ru-RU" sz="2400" dirty="0" err="1">
                <a:latin typeface="Arial" pitchFamily="34" charset="0"/>
                <a:cs typeface="Arial" pitchFamily="34" charset="0"/>
              </a:rPr>
              <a:t>mətni</a:t>
            </a:r>
            <a:r>
              <a:rPr lang="ru-RU" sz="2400" dirty="0">
                <a:latin typeface="Arial" pitchFamily="34" charset="0"/>
                <a:cs typeface="Arial" pitchFamily="34" charset="0"/>
              </a:rPr>
              <a:t> </a:t>
            </a:r>
            <a:r>
              <a:rPr lang="az-Latn-AZ" sz="2400" dirty="0" smtClean="0">
                <a:latin typeface="Arial" pitchFamily="34" charset="0"/>
                <a:cs typeface="Arial" pitchFamily="34" charset="0"/>
              </a:rPr>
              <a:t>Eleanora Ruzveltin </a:t>
            </a:r>
            <a:r>
              <a:rPr lang="ru-RU" sz="2400" dirty="0" err="1" smtClean="0">
                <a:latin typeface="Arial" pitchFamily="34" charset="0"/>
                <a:cs typeface="Arial" pitchFamily="34" charset="0"/>
              </a:rPr>
              <a:t>rəhbərlik </a:t>
            </a:r>
            <a:r>
              <a:rPr lang="ru-RU" sz="2400" dirty="0" err="1">
                <a:latin typeface="Arial" pitchFamily="34" charset="0"/>
                <a:cs typeface="Arial" pitchFamily="34" charset="0"/>
              </a:rPr>
              <a:t>etdiyi</a:t>
            </a:r>
            <a:r>
              <a:rPr lang="ru-RU" sz="2400" dirty="0">
                <a:latin typeface="Arial" pitchFamily="34" charset="0"/>
                <a:cs typeface="Arial" pitchFamily="34" charset="0"/>
              </a:rPr>
              <a:t> </a:t>
            </a:r>
            <a:r>
              <a:rPr lang="ru-RU" sz="2400" dirty="0" err="1">
                <a:latin typeface="Arial" pitchFamily="34" charset="0"/>
                <a:cs typeface="Arial" pitchFamily="34" charset="0"/>
              </a:rPr>
              <a:t>səkkiz üzvlük</a:t>
            </a:r>
            <a:r>
              <a:rPr lang="ru-RU" sz="2400" dirty="0">
                <a:latin typeface="Arial" pitchFamily="34" charset="0"/>
                <a:cs typeface="Arial" pitchFamily="34" charset="0"/>
              </a:rPr>
              <a:t> </a:t>
            </a:r>
            <a:r>
              <a:rPr lang="ru-RU" sz="2400" dirty="0" err="1">
                <a:latin typeface="Arial" pitchFamily="34" charset="0"/>
                <a:cs typeface="Arial" pitchFamily="34" charset="0"/>
              </a:rPr>
              <a:t>İnsan</a:t>
            </a:r>
            <a:r>
              <a:rPr lang="ru-RU" sz="2400" dirty="0">
                <a:latin typeface="Arial" pitchFamily="34" charset="0"/>
                <a:cs typeface="Arial" pitchFamily="34" charset="0"/>
              </a:rPr>
              <a:t> </a:t>
            </a:r>
            <a:r>
              <a:rPr lang="ru-RU" sz="2400" dirty="0" err="1">
                <a:latin typeface="Arial" pitchFamily="34" charset="0"/>
                <a:cs typeface="Arial" pitchFamily="34" charset="0"/>
              </a:rPr>
              <a:t>hüquqları Komissiya</a:t>
            </a:r>
            <a:r>
              <a:rPr lang="ru-RU" sz="2400" dirty="0">
                <a:latin typeface="Arial" pitchFamily="34" charset="0"/>
                <a:cs typeface="Arial" pitchFamily="34" charset="0"/>
              </a:rPr>
              <a:t> </a:t>
            </a:r>
            <a:r>
              <a:rPr lang="ru-RU" sz="2400" dirty="0" err="1">
                <a:latin typeface="Arial" pitchFamily="34" charset="0"/>
                <a:cs typeface="Arial" pitchFamily="34" charset="0"/>
              </a:rPr>
              <a:t>tərəfindən yazılmış və mədəni, sosial</a:t>
            </a:r>
            <a:r>
              <a:rPr lang="ru-RU" sz="2400" dirty="0">
                <a:latin typeface="Arial" pitchFamily="34" charset="0"/>
                <a:cs typeface="Arial" pitchFamily="34" charset="0"/>
              </a:rPr>
              <a:t>, </a:t>
            </a:r>
            <a:r>
              <a:rPr lang="ru-RU" sz="2400" dirty="0" err="1">
                <a:latin typeface="Arial" pitchFamily="34" charset="0"/>
                <a:cs typeface="Arial" pitchFamily="34" charset="0"/>
              </a:rPr>
              <a:t>iqtisadi</a:t>
            </a:r>
            <a:r>
              <a:rPr lang="ru-RU" sz="2400" dirty="0">
                <a:latin typeface="Arial" pitchFamily="34" charset="0"/>
                <a:cs typeface="Arial" pitchFamily="34" charset="0"/>
              </a:rPr>
              <a:t> </a:t>
            </a:r>
            <a:r>
              <a:rPr lang="ru-RU" sz="2400" dirty="0" err="1">
                <a:latin typeface="Arial" pitchFamily="34" charset="0"/>
                <a:cs typeface="Arial" pitchFamily="34" charset="0"/>
              </a:rPr>
              <a:t>sahədəki hüquqlardan</a:t>
            </a:r>
            <a:r>
              <a:rPr lang="ru-RU" sz="2400" dirty="0">
                <a:latin typeface="Arial" pitchFamily="34" charset="0"/>
                <a:cs typeface="Arial" pitchFamily="34" charset="0"/>
              </a:rPr>
              <a:t> </a:t>
            </a:r>
            <a:r>
              <a:rPr lang="ru-RU" sz="2400" dirty="0" err="1">
                <a:latin typeface="Arial" pitchFamily="34" charset="0"/>
                <a:cs typeface="Arial" pitchFamily="34" charset="0"/>
              </a:rPr>
              <a:t>tutmuş</a:t>
            </a:r>
            <a:r>
              <a:rPr lang="ru-RU" sz="2400" dirty="0">
                <a:latin typeface="Arial" pitchFamily="34" charset="0"/>
                <a:cs typeface="Arial" pitchFamily="34" charset="0"/>
              </a:rPr>
              <a:t> </a:t>
            </a:r>
            <a:r>
              <a:rPr lang="ru-RU" sz="2400" dirty="0" err="1">
                <a:latin typeface="Arial" pitchFamily="34" charset="0"/>
                <a:cs typeface="Arial" pitchFamily="34" charset="0"/>
              </a:rPr>
              <a:t>mülki</a:t>
            </a:r>
            <a:r>
              <a:rPr lang="ru-RU" sz="2400" dirty="0">
                <a:latin typeface="Arial" pitchFamily="34" charset="0"/>
                <a:cs typeface="Arial" pitchFamily="34" charset="0"/>
              </a:rPr>
              <a:t> </a:t>
            </a:r>
            <a:r>
              <a:rPr lang="ru-RU" sz="2400" dirty="0" err="1">
                <a:latin typeface="Arial" pitchFamily="34" charset="0"/>
                <a:cs typeface="Arial" pitchFamily="34" charset="0"/>
              </a:rPr>
              <a:t>və siyasi</a:t>
            </a:r>
            <a:r>
              <a:rPr lang="ru-RU" sz="2400" dirty="0">
                <a:latin typeface="Arial" pitchFamily="34" charset="0"/>
                <a:cs typeface="Arial" pitchFamily="34" charset="0"/>
              </a:rPr>
              <a:t> </a:t>
            </a:r>
            <a:r>
              <a:rPr lang="ru-RU" sz="2400" dirty="0" err="1">
                <a:latin typeface="Arial" pitchFamily="34" charset="0"/>
                <a:cs typeface="Arial" pitchFamily="34" charset="0"/>
              </a:rPr>
              <a:t>hüquqlara</a:t>
            </a:r>
            <a:r>
              <a:rPr lang="ru-RU" sz="2400" dirty="0">
                <a:latin typeface="Arial" pitchFamily="34" charset="0"/>
                <a:cs typeface="Arial" pitchFamily="34" charset="0"/>
              </a:rPr>
              <a:t> </a:t>
            </a:r>
            <a:r>
              <a:rPr lang="ru-RU" sz="2400" dirty="0" err="1">
                <a:latin typeface="Arial" pitchFamily="34" charset="0"/>
                <a:cs typeface="Arial" pitchFamily="34" charset="0"/>
              </a:rPr>
              <a:t>qədər müxtəlif sahələrdəki insan</a:t>
            </a:r>
            <a:r>
              <a:rPr lang="ru-RU" sz="2400" dirty="0">
                <a:latin typeface="Arial" pitchFamily="34" charset="0"/>
                <a:cs typeface="Arial" pitchFamily="34" charset="0"/>
              </a:rPr>
              <a:t> </a:t>
            </a:r>
            <a:r>
              <a:rPr lang="ru-RU" sz="2400" dirty="0" err="1">
                <a:latin typeface="Arial" pitchFamily="34" charset="0"/>
                <a:cs typeface="Arial" pitchFamily="34" charset="0"/>
              </a:rPr>
              <a:t>hüquqlarını əhatə etmişdir</a:t>
            </a:r>
            <a:r>
              <a:rPr lang="ru-RU" sz="2400" dirty="0">
                <a:latin typeface="Arial" pitchFamily="34" charset="0"/>
                <a:cs typeface="Arial" pitchFamily="34" charset="0"/>
              </a:rPr>
              <a:t>.</a:t>
            </a:r>
            <a:endParaRPr kumimoji="0" lang="en-US" sz="2400" b="1" u="none" strike="noStrike" cap="none" normalizeH="0" baseline="0" dirty="0" smtClean="0">
              <a:ln>
                <a:noFill/>
              </a:ln>
              <a:effectLst/>
              <a:latin typeface="Arial" pitchFamily="34" charset="0"/>
              <a:cs typeface="Arial" pitchFamily="34" charset="0"/>
            </a:endParaRPr>
          </a:p>
        </p:txBody>
      </p:sp>
      <p:pic>
        <p:nvPicPr>
          <p:cNvPr id="1026" name="Picture 2" descr="C:\Users\Aynur\Desktop\загружено (5).jpg"/>
          <p:cNvPicPr>
            <a:picLocks noChangeAspect="1" noChangeArrowheads="1"/>
          </p:cNvPicPr>
          <p:nvPr/>
        </p:nvPicPr>
        <p:blipFill>
          <a:blip r:embed="rId2"/>
          <a:srcRect/>
          <a:stretch>
            <a:fillRect/>
          </a:stretch>
        </p:blipFill>
        <p:spPr bwMode="auto">
          <a:xfrm>
            <a:off x="285720" y="428604"/>
            <a:ext cx="2428892" cy="19288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7" name="Picture 3" descr="C:\Users\Aynur\Desktop\загружено.jpg"/>
          <p:cNvPicPr>
            <a:picLocks noChangeAspect="1" noChangeArrowheads="1"/>
          </p:cNvPicPr>
          <p:nvPr/>
        </p:nvPicPr>
        <p:blipFill>
          <a:blip r:embed="rId3"/>
          <a:srcRect/>
          <a:stretch>
            <a:fillRect/>
          </a:stretch>
        </p:blipFill>
        <p:spPr bwMode="auto">
          <a:xfrm>
            <a:off x="857224" y="3357562"/>
            <a:ext cx="1857388" cy="20881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260648"/>
            <a:ext cx="3400970" cy="2784309"/>
          </a:xfrm>
          <a:prstGeom prst="rect">
            <a:avLst/>
          </a:prstGeom>
          <a:ln>
            <a:noFill/>
          </a:ln>
          <a:effectLst>
            <a:outerShdw blurRad="292100" dist="139700" dir="2700000" algn="tl" rotWithShape="0">
              <a:srgbClr val="333333">
                <a:alpha val="65000"/>
              </a:srgbClr>
            </a:outerShdw>
          </a:effectLst>
        </p:spPr>
      </p:pic>
      <p:pic>
        <p:nvPicPr>
          <p:cNvPr id="4"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0032" y="260647"/>
            <a:ext cx="3672408" cy="2688299"/>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544" y="3621021"/>
            <a:ext cx="3456384" cy="2944329"/>
          </a:xfrm>
          <a:prstGeom prst="rect">
            <a:avLst/>
          </a:prstGeom>
          <a:ln>
            <a:noFill/>
          </a:ln>
          <a:effectLst>
            <a:outerShdw blurRad="292100" dist="139700" dir="2700000" algn="tl" rotWithShape="0">
              <a:srgbClr val="333333">
                <a:alpha val="65000"/>
              </a:srgbClr>
            </a:outerShdw>
          </a:effectLst>
        </p:spPr>
      </p:pic>
      <p:pic>
        <p:nvPicPr>
          <p:cNvPr id="6" name="Picture 2" descr="C:\Users\Fujitsu\Desktop\Neftchala Salyan\DSC_1309.JPG"/>
          <p:cNvPicPr>
            <a:picLocks noChangeAspect="1" noChangeArrowheads="1"/>
          </p:cNvPicPr>
          <p:nvPr/>
        </p:nvPicPr>
        <p:blipFill>
          <a:blip r:embed="rId5" cstate="print"/>
          <a:srcRect/>
          <a:stretch>
            <a:fillRect/>
          </a:stretch>
        </p:blipFill>
        <p:spPr bwMode="auto">
          <a:xfrm>
            <a:off x="4860034" y="3332990"/>
            <a:ext cx="3682043" cy="32729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ynur\Desktop\CIY231.jpg"/>
          <p:cNvPicPr>
            <a:picLocks noChangeAspect="1" noChangeArrowheads="1"/>
          </p:cNvPicPr>
          <p:nvPr/>
        </p:nvPicPr>
        <p:blipFill>
          <a:blip r:embed="rId2" cstate="print"/>
          <a:srcRect/>
          <a:stretch>
            <a:fillRect/>
          </a:stretch>
        </p:blipFill>
        <p:spPr bwMode="auto">
          <a:xfrm>
            <a:off x="5643570" y="1857364"/>
            <a:ext cx="3071834" cy="2341879"/>
          </a:xfrm>
          <a:prstGeom prst="rect">
            <a:avLst/>
          </a:prstGeom>
          <a:ln>
            <a:noFill/>
          </a:ln>
          <a:effectLst>
            <a:outerShdw blurRad="292100" dist="139700" dir="2700000" algn="tl" rotWithShape="0">
              <a:srgbClr val="333333">
                <a:alpha val="65000"/>
              </a:srgbClr>
            </a:outerShdw>
          </a:effectLst>
        </p:spPr>
      </p:pic>
      <p:pic>
        <p:nvPicPr>
          <p:cNvPr id="57347" name="Picture 1" descr="C:\Users\User\Saved Games\Desktop\1399976343_10269122_1537246923169117_2381863324557984884_o.jpg"/>
          <p:cNvPicPr>
            <a:picLocks noChangeAspect="1" noChangeArrowheads="1"/>
          </p:cNvPicPr>
          <p:nvPr/>
        </p:nvPicPr>
        <p:blipFill>
          <a:blip r:embed="rId3" cstate="print"/>
          <a:srcRect/>
          <a:stretch>
            <a:fillRect/>
          </a:stretch>
        </p:blipFill>
        <p:spPr bwMode="auto">
          <a:xfrm>
            <a:off x="3143240" y="4357694"/>
            <a:ext cx="3214710" cy="2285992"/>
          </a:xfrm>
          <a:prstGeom prst="rect">
            <a:avLst/>
          </a:prstGeom>
          <a:ln>
            <a:noFill/>
          </a:ln>
          <a:effectLst>
            <a:outerShdw blurRad="292100" dist="139700" dir="2700000" algn="tl" rotWithShape="0">
              <a:srgbClr val="333333">
                <a:alpha val="65000"/>
              </a:srgbClr>
            </a:outerShdw>
          </a:effectLst>
        </p:spPr>
      </p:pic>
      <p:pic>
        <p:nvPicPr>
          <p:cNvPr id="57348" name="Picture 5" descr="C:\Users\Nargiz_Beynelxalq\Desktop\10551627_755064844639369_692992988774799911_o.jpg"/>
          <p:cNvPicPr>
            <a:picLocks noChangeAspect="1" noChangeArrowheads="1"/>
          </p:cNvPicPr>
          <p:nvPr/>
        </p:nvPicPr>
        <p:blipFill>
          <a:blip r:embed="rId4" cstate="print"/>
          <a:srcRect/>
          <a:stretch>
            <a:fillRect/>
          </a:stretch>
        </p:blipFill>
        <p:spPr bwMode="auto">
          <a:xfrm>
            <a:off x="500034" y="1785926"/>
            <a:ext cx="3159758" cy="2381267"/>
          </a:xfrm>
          <a:prstGeom prst="rect">
            <a:avLst/>
          </a:prstGeom>
          <a:ln>
            <a:noFill/>
          </a:ln>
          <a:effectLst>
            <a:outerShdw blurRad="292100" dist="139700" dir="2700000" algn="tl" rotWithShape="0">
              <a:srgbClr val="333333">
                <a:alpha val="65000"/>
              </a:srgbClr>
            </a:outerShdw>
          </a:effectLst>
        </p:spPr>
      </p:pic>
      <p:sp>
        <p:nvSpPr>
          <p:cNvPr id="43013" name="Прямоугольник 4"/>
          <p:cNvSpPr>
            <a:spLocks noChangeArrowheads="1"/>
          </p:cNvSpPr>
          <p:nvPr/>
        </p:nvSpPr>
        <p:spPr bwMode="auto">
          <a:xfrm>
            <a:off x="1142976" y="356663"/>
            <a:ext cx="7215238" cy="1323439"/>
          </a:xfrm>
          <a:prstGeom prst="rect">
            <a:avLst/>
          </a:prstGeom>
          <a:noFill/>
          <a:ln w="9525">
            <a:noFill/>
            <a:miter lim="800000"/>
            <a:headEnd/>
            <a:tailEnd/>
          </a:ln>
        </p:spPr>
        <p:txBody>
          <a:bodyPr wrap="square">
            <a:spAutoFit/>
          </a:bodyPr>
          <a:lstStyle/>
          <a:p>
            <a:pPr algn="just"/>
            <a:r>
              <a:rPr lang="az-Latn-AZ" sz="2000" b="1" dirty="0" smtClean="0">
                <a:latin typeface="Arial" pitchFamily="34" charset="0"/>
                <a:cs typeface="Arial" pitchFamily="34" charset="0"/>
              </a:rPr>
              <a:t>Qadın sahibkarlığının inkişaf etdirilməsi məqsədilə onlara zəruri dəstək göstərilir,  onlara iqtisadi hüquqları öyrədilir, qadınlar üçün əlavə iş yerləri yaradılır.</a:t>
            </a: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endParaRPr lang="ru-RU" sz="2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slide(fromBottom)">
                                      <p:cBhvr>
                                        <p:cTn id="7" dur="500"/>
                                        <p:tgtEl>
                                          <p:spTgt spid="430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barn(inHorizontal)">
                                      <p:cBhvr>
                                        <p:cTn id="12" dur="500"/>
                                        <p:tgtEl>
                                          <p:spTgt spid="573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57347"/>
                                        </p:tgtEl>
                                        <p:attrNameLst>
                                          <p:attrName>style.visibility</p:attrName>
                                        </p:attrNameLst>
                                      </p:cBhvr>
                                      <p:to>
                                        <p:strVal val="visible"/>
                                      </p:to>
                                    </p:set>
                                    <p:animEffect transition="in" filter="barn(inHorizontal)">
                                      <p:cBhvr>
                                        <p:cTn id="22"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0" y="0"/>
          <a:ext cx="9144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428625" y="1643063"/>
            <a:ext cx="8358188" cy="3786187"/>
          </a:xfrm>
          <a:prstGeom prst="rect">
            <a:avLst/>
          </a:prstGeom>
          <a:noFill/>
          <a:ln w="9525">
            <a:noFill/>
            <a:miter lim="800000"/>
            <a:headEnd/>
            <a:tailEnd/>
          </a:ln>
        </p:spPr>
        <p:txBody>
          <a:bodyPr>
            <a:spAutoFit/>
          </a:bodyPr>
          <a:lstStyle/>
          <a:p>
            <a:pPr lvl="1">
              <a:buFont typeface="Wingdings" pitchFamily="2" charset="2"/>
              <a:buChar char="Ø"/>
            </a:pPr>
            <a:r>
              <a:rPr lang="az-Latn-AZ" sz="3000" b="1" dirty="0">
                <a:latin typeface="Arial" pitchFamily="34" charset="0"/>
                <a:cs typeface="Arial" pitchFamily="34" charset="0"/>
              </a:rPr>
              <a:t>BMT-nin İnkişaf Proqramı</a:t>
            </a:r>
            <a:r>
              <a:rPr lang="en-US" sz="3000" b="1" dirty="0">
                <a:latin typeface="Arial" pitchFamily="34" charset="0"/>
                <a:cs typeface="Arial" pitchFamily="34" charset="0"/>
              </a:rPr>
              <a:t> (UNDP) </a:t>
            </a:r>
            <a:endParaRPr lang="az-Latn-AZ" sz="3000" b="1" dirty="0">
              <a:latin typeface="Arial" pitchFamily="34" charset="0"/>
              <a:cs typeface="Arial" pitchFamily="34" charset="0"/>
            </a:endParaRPr>
          </a:p>
          <a:p>
            <a:pPr lvl="1">
              <a:buFont typeface="Wingdings" pitchFamily="2" charset="2"/>
              <a:buChar char="Ø"/>
            </a:pPr>
            <a:r>
              <a:rPr lang="az-Latn-AZ" sz="3000" b="1" dirty="0">
                <a:latin typeface="Arial" pitchFamily="34" charset="0"/>
                <a:cs typeface="Arial" pitchFamily="34" charset="0"/>
              </a:rPr>
              <a:t>Avropa İttifaqı</a:t>
            </a:r>
            <a:r>
              <a:rPr lang="en-US" sz="3000" b="1" dirty="0">
                <a:latin typeface="Arial" pitchFamily="34" charset="0"/>
                <a:cs typeface="Arial" pitchFamily="34" charset="0"/>
              </a:rPr>
              <a:t> (EU)</a:t>
            </a:r>
            <a:endParaRPr lang="az-Latn-AZ" sz="3000" b="1" dirty="0">
              <a:latin typeface="Arial" pitchFamily="34" charset="0"/>
              <a:cs typeface="Arial" pitchFamily="34" charset="0"/>
            </a:endParaRPr>
          </a:p>
          <a:p>
            <a:pPr lvl="1">
              <a:buFont typeface="Wingdings" pitchFamily="2" charset="2"/>
              <a:buChar char="Ø"/>
            </a:pPr>
            <a:r>
              <a:rPr lang="az-Latn-AZ" sz="3000" b="1" dirty="0">
                <a:latin typeface="Arial" pitchFamily="34" charset="0"/>
                <a:cs typeface="Arial" pitchFamily="34" charset="0"/>
              </a:rPr>
              <a:t>BMT-nin Əhali Fondu</a:t>
            </a:r>
            <a:r>
              <a:rPr lang="en-US" sz="3000" b="1" dirty="0">
                <a:latin typeface="Arial" pitchFamily="34" charset="0"/>
                <a:cs typeface="Arial" pitchFamily="34" charset="0"/>
              </a:rPr>
              <a:t> (UNFPA)</a:t>
            </a:r>
            <a:endParaRPr lang="az-Latn-AZ" sz="3000" b="1" dirty="0">
              <a:latin typeface="Arial" pitchFamily="34" charset="0"/>
              <a:cs typeface="Arial" pitchFamily="34" charset="0"/>
            </a:endParaRPr>
          </a:p>
          <a:p>
            <a:pPr lvl="1">
              <a:buFont typeface="Wingdings" pitchFamily="2" charset="2"/>
              <a:buChar char="Ø"/>
            </a:pPr>
            <a:r>
              <a:rPr lang="az-Latn-AZ" sz="3000" b="1" dirty="0">
                <a:latin typeface="Arial" pitchFamily="34" charset="0"/>
                <a:cs typeface="Arial" pitchFamily="34" charset="0"/>
              </a:rPr>
              <a:t> BMT-nin Uşaq Fondu</a:t>
            </a:r>
            <a:r>
              <a:rPr lang="en-US" sz="3000" b="1" dirty="0">
                <a:latin typeface="Arial" pitchFamily="34" charset="0"/>
                <a:cs typeface="Arial" pitchFamily="34" charset="0"/>
              </a:rPr>
              <a:t> (UNICEF)</a:t>
            </a:r>
            <a:endParaRPr lang="az-Latn-AZ" sz="3000" b="1" dirty="0">
              <a:latin typeface="Arial" pitchFamily="34" charset="0"/>
              <a:cs typeface="Arial" pitchFamily="34" charset="0"/>
            </a:endParaRPr>
          </a:p>
          <a:p>
            <a:pPr lvl="1">
              <a:buFont typeface="Wingdings" pitchFamily="2" charset="2"/>
              <a:buChar char="Ø"/>
            </a:pPr>
            <a:r>
              <a:rPr lang="az-Latn-AZ" sz="3000" b="1" dirty="0">
                <a:latin typeface="Arial" pitchFamily="34" charset="0"/>
                <a:cs typeface="Arial" pitchFamily="34" charset="0"/>
              </a:rPr>
              <a:t>Beynəlxalq Əmək Təşkilatı</a:t>
            </a:r>
          </a:p>
          <a:p>
            <a:pPr lvl="1">
              <a:buFont typeface="Wingdings" pitchFamily="2" charset="2"/>
              <a:buChar char="Ø"/>
            </a:pPr>
            <a:r>
              <a:rPr lang="az-Latn-AZ" sz="3000" b="1" dirty="0">
                <a:latin typeface="Arial" pitchFamily="34" charset="0"/>
                <a:cs typeface="Arial" pitchFamily="34" charset="0"/>
              </a:rPr>
              <a:t>BMT-nin Qaçqınlar üzrə Ali Komissarlığı</a:t>
            </a:r>
          </a:p>
          <a:p>
            <a:pPr lvl="1">
              <a:buFont typeface="Wingdings" pitchFamily="2" charset="2"/>
              <a:buChar char="Ø"/>
            </a:pPr>
            <a:r>
              <a:rPr lang="az-Latn-AZ" sz="3000" b="1" dirty="0">
                <a:latin typeface="Arial" pitchFamily="34" charset="0"/>
                <a:cs typeface="Arial" pitchFamily="34" charset="0"/>
              </a:rPr>
              <a:t>ABŞ-ın Beynəlxalq İnkişaf Agentliyi (USAİD) </a:t>
            </a:r>
            <a:endParaRPr lang="en-US" sz="3000" b="1" dirty="0">
              <a:latin typeface="Arial" pitchFamily="34" charset="0"/>
              <a:cs typeface="Arial" pitchFamily="34" charset="0"/>
            </a:endParaRPr>
          </a:p>
        </p:txBody>
      </p:sp>
      <p:sp>
        <p:nvSpPr>
          <p:cNvPr id="4" name="Прямоугольник с двумя скругленными противолежащими углами 3"/>
          <p:cNvSpPr/>
          <p:nvPr/>
        </p:nvSpPr>
        <p:spPr>
          <a:xfrm>
            <a:off x="1285852" y="500063"/>
            <a:ext cx="7429523" cy="642937"/>
          </a:xfrm>
          <a:prstGeom prst="round2Diag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az-Latn-AZ" sz="3600" b="1" dirty="0">
                <a:latin typeface="Arial" pitchFamily="34" charset="0"/>
                <a:cs typeface="Arial" pitchFamily="34" charset="0"/>
              </a:rPr>
              <a:t>Beynəlxalq təşkilatlarla əməkdaşlıq </a:t>
            </a:r>
            <a:endParaRPr lang="en-US" sz="3600" b="1" dirty="0">
              <a:latin typeface="Arial" pitchFamily="34" charset="0"/>
              <a:cs typeface="Arial" pitchFamily="34" charset="0"/>
            </a:endParaRPr>
          </a:p>
        </p:txBody>
      </p:sp>
    </p:spTree>
  </p:cSld>
  <p:clrMapOvr>
    <a:masterClrMapping/>
  </p:clrMapOvr>
  <p:transition>
    <p:cover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625" y="357188"/>
            <a:ext cx="8215313" cy="584200"/>
          </a:xfrm>
          <a:prstGeom prst="rect">
            <a:avLst/>
          </a:prstGeom>
        </p:spPr>
        <p:txBody>
          <a:bodyPr>
            <a:spAutoFit/>
          </a:bodyPr>
          <a:lstStyle/>
          <a:p>
            <a:pPr lvl="1" algn="ctr">
              <a:defRPr/>
            </a:pPr>
            <a:r>
              <a:rPr lang="az-Latn-AZ" sz="3200" b="1" dirty="0">
                <a:latin typeface="Arial" pitchFamily="34" charset="0"/>
                <a:cs typeface="Arial" pitchFamily="34" charset="0"/>
              </a:rPr>
              <a:t>Partnyorluq etdiyimiz orqanlar   </a:t>
            </a:r>
            <a:endParaRPr lang="en-US" sz="3200" b="1" dirty="0">
              <a:latin typeface="Arial" pitchFamily="34" charset="0"/>
              <a:cs typeface="Arial" pitchFamily="34" charset="0"/>
            </a:endParaRPr>
          </a:p>
        </p:txBody>
      </p:sp>
      <p:sp>
        <p:nvSpPr>
          <p:cNvPr id="3" name="Прямоугольник 2"/>
          <p:cNvSpPr/>
          <p:nvPr/>
        </p:nvSpPr>
        <p:spPr>
          <a:xfrm rot="10800000" flipV="1">
            <a:off x="1214413" y="963127"/>
            <a:ext cx="7500961" cy="4893647"/>
          </a:xfrm>
          <a:prstGeom prst="rect">
            <a:avLst/>
          </a:prstGeom>
        </p:spPr>
        <p:txBody>
          <a:bodyPr wrap="square">
            <a:spAutoFit/>
          </a:bodyPr>
          <a:lstStyle/>
          <a:p>
            <a:r>
              <a:rPr lang="az-Latn-AZ" sz="2400" b="1" i="1" dirty="0">
                <a:solidFill>
                  <a:srgbClr val="0E2C3E"/>
                </a:solidFill>
                <a:latin typeface="Times New Roman" pitchFamily="18" charset="0"/>
                <a:cs typeface="Times New Roman" pitchFamily="18" charset="0"/>
              </a:rPr>
              <a:t>   </a:t>
            </a:r>
          </a:p>
          <a:p>
            <a:pPr>
              <a:buFont typeface="Wingdings" pitchFamily="2" charset="2"/>
              <a:buChar char="v"/>
            </a:pPr>
            <a:endParaRPr lang="az-Latn-AZ" sz="2400" b="1" i="1" dirty="0">
              <a:solidFill>
                <a:srgbClr val="0E2C3E"/>
              </a:solidFill>
              <a:latin typeface="Times New Roman" pitchFamily="18" charset="0"/>
              <a:cs typeface="Times New Roman" pitchFamily="18" charset="0"/>
            </a:endParaRPr>
          </a:p>
          <a:p>
            <a:pPr>
              <a:buFont typeface="Wingdings" pitchFamily="2" charset="2"/>
              <a:buChar char="v"/>
            </a:pPr>
            <a:r>
              <a:rPr lang="az-Latn-AZ" sz="2400" b="1" i="1" dirty="0">
                <a:solidFill>
                  <a:srgbClr val="0E2C3E"/>
                </a:solidFill>
                <a:latin typeface="Times New Roman" pitchFamily="18" charset="0"/>
                <a:cs typeface="Times New Roman" pitchFamily="18" charset="0"/>
              </a:rPr>
              <a:t>   </a:t>
            </a:r>
            <a:r>
              <a:rPr lang="az-Latn-AZ" sz="2400" b="1" i="1" dirty="0">
                <a:solidFill>
                  <a:srgbClr val="0E2C3E"/>
                </a:solidFill>
                <a:latin typeface="Arial" pitchFamily="34" charset="0"/>
                <a:cs typeface="Arial" pitchFamily="34" charset="0"/>
              </a:rPr>
              <a:t>Əmək və Əhalinin Sosial Müdafiəsi Nazirliyi;</a:t>
            </a:r>
          </a:p>
          <a:p>
            <a:pPr>
              <a:buFont typeface="Wingdings" pitchFamily="2" charset="2"/>
              <a:buChar char="v"/>
            </a:pPr>
            <a:endParaRPr lang="az-Latn-AZ" sz="2400" b="1" i="1" dirty="0">
              <a:solidFill>
                <a:srgbClr val="0E2C3E"/>
              </a:solidFill>
              <a:latin typeface="Arial" pitchFamily="34" charset="0"/>
              <a:cs typeface="Arial" pitchFamily="34" charset="0"/>
            </a:endParaRPr>
          </a:p>
          <a:p>
            <a:pPr>
              <a:buFont typeface="Wingdings" pitchFamily="2" charset="2"/>
              <a:buChar char="v"/>
            </a:pPr>
            <a:r>
              <a:rPr lang="az-Latn-AZ" sz="2400" b="1" i="1" dirty="0">
                <a:solidFill>
                  <a:srgbClr val="0E2C3E"/>
                </a:solidFill>
                <a:latin typeface="Arial" pitchFamily="34" charset="0"/>
                <a:cs typeface="Arial" pitchFamily="34" charset="0"/>
              </a:rPr>
              <a:t>   Dini Qurumlarla İş üzrə Dövlət Komitəsi;</a:t>
            </a:r>
          </a:p>
          <a:p>
            <a:pPr>
              <a:buFont typeface="Wingdings" pitchFamily="2" charset="2"/>
              <a:buChar char="v"/>
            </a:pPr>
            <a:endParaRPr lang="az-Latn-AZ" sz="2400" b="1" i="1" dirty="0">
              <a:solidFill>
                <a:srgbClr val="0E2C3E"/>
              </a:solidFill>
              <a:latin typeface="Arial" pitchFamily="34" charset="0"/>
              <a:cs typeface="Arial" pitchFamily="34" charset="0"/>
            </a:endParaRPr>
          </a:p>
          <a:p>
            <a:pPr>
              <a:buFont typeface="Wingdings" pitchFamily="2" charset="2"/>
              <a:buChar char="v"/>
            </a:pPr>
            <a:r>
              <a:rPr lang="az-Latn-AZ" sz="2400" b="1" i="1" dirty="0">
                <a:solidFill>
                  <a:srgbClr val="0E2C3E"/>
                </a:solidFill>
                <a:latin typeface="Arial" pitchFamily="34" charset="0"/>
                <a:cs typeface="Arial" pitchFamily="34" charset="0"/>
              </a:rPr>
              <a:t>  "Bakı Metropoliteni" Qapalı Səhmdar Cəmiyyəti ilə memorandumlar</a:t>
            </a:r>
          </a:p>
          <a:p>
            <a:pPr>
              <a:buFont typeface="Wingdings" pitchFamily="2" charset="2"/>
              <a:buChar char="v"/>
            </a:pPr>
            <a:endParaRPr lang="az-Latn-AZ" sz="2400" b="1" i="1" dirty="0">
              <a:solidFill>
                <a:srgbClr val="0E2C3E"/>
              </a:solidFill>
              <a:latin typeface="Arial" pitchFamily="34" charset="0"/>
              <a:cs typeface="Arial" pitchFamily="34" charset="0"/>
            </a:endParaRPr>
          </a:p>
          <a:p>
            <a:pPr>
              <a:buFont typeface="Wingdings" pitchFamily="2" charset="2"/>
              <a:buChar char="v"/>
            </a:pPr>
            <a:r>
              <a:rPr lang="az-Latn-AZ" sz="2400" b="1" i="1" dirty="0">
                <a:solidFill>
                  <a:srgbClr val="0E2C3E"/>
                </a:solidFill>
                <a:latin typeface="Arial" pitchFamily="34" charset="0"/>
                <a:cs typeface="Arial" pitchFamily="34" charset="0"/>
              </a:rPr>
              <a:t>   Səhiyyə, Təhsil, Ədliyyə, Daxili İşlər və Əmək və Əhalinin Sosial Müdafiəsi Nazirlikləri tərəfindən “Məişət zorakılığının qarşısınin alnması ilə bağlı” tədbirlər planı imzalanmışdır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8662" y="1857364"/>
            <a:ext cx="7429552" cy="2462213"/>
          </a:xfrm>
          <a:prstGeom prst="rect">
            <a:avLst/>
          </a:prstGeom>
        </p:spPr>
        <p:txBody>
          <a:bodyPr wrap="square">
            <a:spAutoFit/>
          </a:bodyPr>
          <a:lstStyle/>
          <a:p>
            <a:pPr algn="just"/>
            <a:r>
              <a:rPr lang="az-Latn-AZ" sz="2800" b="1" dirty="0" smtClean="0">
                <a:latin typeface="Arial" pitchFamily="34" charset="0"/>
                <a:cs typeface="Arial" pitchFamily="34" charset="0"/>
              </a:rPr>
              <a:t> “</a:t>
            </a:r>
            <a:r>
              <a:rPr lang="az-Latn-AZ" b="1" dirty="0" smtClean="0">
                <a:latin typeface="Arial" pitchFamily="34" charset="0"/>
                <a:cs typeface="Arial" pitchFamily="34" charset="0"/>
              </a:rPr>
              <a:t>Sağlam ailə sağlam cəmiyyətin təməlidir”,</a:t>
            </a:r>
          </a:p>
          <a:p>
            <a:pPr algn="just"/>
            <a:r>
              <a:rPr lang="az-Latn-AZ" b="1" dirty="0" smtClean="0">
                <a:latin typeface="Arial" pitchFamily="34" charset="0"/>
                <a:cs typeface="Arial" pitchFamily="34" charset="0"/>
              </a:rPr>
              <a:t> </a:t>
            </a:r>
            <a:r>
              <a:rPr lang="az-Latn-AZ" b="1" dirty="0" smtClean="0">
                <a:latin typeface="Arial" pitchFamily="34" charset="0"/>
                <a:cs typeface="Arial" pitchFamily="34" charset="0"/>
              </a:rPr>
              <a:t>“Nəsillər arası münasibətin cəmiyyətin formalaşmasında rolu”,</a:t>
            </a:r>
          </a:p>
          <a:p>
            <a:pPr algn="just"/>
            <a:r>
              <a:rPr lang="az-Latn-AZ" b="1" dirty="0" smtClean="0">
                <a:latin typeface="Arial" pitchFamily="34" charset="0"/>
                <a:cs typeface="Arial" pitchFamily="34" charset="0"/>
              </a:rPr>
              <a:t> “Yaşlı nəslin təcrübəsindən faydalanaq”,</a:t>
            </a:r>
          </a:p>
          <a:p>
            <a:pPr algn="just"/>
            <a:r>
              <a:rPr lang="az-Latn-AZ" b="1" dirty="0" smtClean="0">
                <a:latin typeface="Arial" pitchFamily="34" charset="0"/>
                <a:cs typeface="Arial" pitchFamily="34" charset="0"/>
              </a:rPr>
              <a:t> “Müasir ailənin cəmiyyətin inkişafında yeri və rolu” layihələri,</a:t>
            </a:r>
          </a:p>
          <a:p>
            <a:pPr algn="just"/>
            <a:r>
              <a:rPr lang="az-Latn-AZ" b="1" dirty="0" smtClean="0">
                <a:latin typeface="Arial" pitchFamily="34" charset="0"/>
                <a:cs typeface="Arial" pitchFamily="34" charset="0"/>
              </a:rPr>
              <a:t> </a:t>
            </a:r>
            <a:r>
              <a:rPr lang="az-Latn-AZ" b="1" dirty="0" smtClean="0">
                <a:latin typeface="Arial" pitchFamily="34" charset="0"/>
                <a:cs typeface="Arial" pitchFamily="34" charset="0"/>
              </a:rPr>
              <a:t>  Ağbirçəklər </a:t>
            </a:r>
            <a:r>
              <a:rPr lang="az-Latn-AZ" b="1" dirty="0" smtClean="0">
                <a:latin typeface="Arial" pitchFamily="34" charset="0"/>
                <a:cs typeface="Arial" pitchFamily="34" charset="0"/>
              </a:rPr>
              <a:t>Şurasının üzvlərinin iştirakı ilə  “Gənc ana” kursları </a:t>
            </a:r>
            <a:endParaRPr lang="en-US" b="1" dirty="0" smtClean="0">
              <a:latin typeface="Arial" pitchFamily="34" charset="0"/>
              <a:cs typeface="Arial" pitchFamily="34" charset="0"/>
            </a:endParaRPr>
          </a:p>
          <a:p>
            <a:pPr algn="just"/>
            <a:r>
              <a:rPr lang="az-Latn-AZ" b="1" dirty="0" smtClean="0">
                <a:latin typeface="Arial" pitchFamily="34" charset="0"/>
                <a:cs typeface="Arial" pitchFamily="34" charset="0"/>
              </a:rPr>
              <a:t>  “Mən həyatı ceçirəm”,</a:t>
            </a:r>
          </a:p>
          <a:p>
            <a:pPr algn="just"/>
            <a:r>
              <a:rPr lang="az-Latn-AZ" b="1" dirty="0" smtClean="0">
                <a:latin typeface="Arial" pitchFamily="34" charset="0"/>
                <a:cs typeface="Arial" pitchFamily="34" charset="0"/>
              </a:rPr>
              <a:t>  “Ailə Akademiyası”, </a:t>
            </a:r>
          </a:p>
          <a:p>
            <a:pPr algn="just"/>
            <a:r>
              <a:rPr lang="az-Latn-AZ" b="1" dirty="0" smtClean="0">
                <a:latin typeface="Arial" pitchFamily="34" charset="0"/>
                <a:cs typeface="Arial" pitchFamily="34" charset="0"/>
              </a:rPr>
              <a:t>  “Məktəb, Cəmiyyət, Ailə”</a:t>
            </a:r>
            <a:endParaRPr lang="ru-RU" b="1" dirty="0">
              <a:latin typeface="Arial" pitchFamily="34" charset="0"/>
              <a:cs typeface="Arial" pitchFamily="34" charset="0"/>
            </a:endParaRPr>
          </a:p>
        </p:txBody>
      </p:sp>
      <p:sp>
        <p:nvSpPr>
          <p:cNvPr id="3" name="Заголовок 2"/>
          <p:cNvSpPr>
            <a:spLocks noGrp="1"/>
          </p:cNvSpPr>
          <p:nvPr>
            <p:ph type="title"/>
          </p:nvPr>
        </p:nvSpPr>
        <p:spPr>
          <a:xfrm>
            <a:off x="1285852" y="274638"/>
            <a:ext cx="6429420" cy="1143000"/>
          </a:xfrm>
          <a:ln>
            <a:noFill/>
          </a:ln>
          <a:effectLst>
            <a:outerShdw blurRad="44450" dist="27940" dir="5400000" algn="ctr">
              <a:srgbClr val="000000">
                <a:alpha val="32000"/>
              </a:srgbClr>
            </a:outerShdw>
          </a:effectLst>
        </p:spPr>
        <p:style>
          <a:lnRef idx="2">
            <a:schemeClr val="dk1"/>
          </a:lnRef>
          <a:fillRef idx="1">
            <a:schemeClr val="lt1"/>
          </a:fillRef>
          <a:effectRef idx="0">
            <a:schemeClr val="dk1"/>
          </a:effectRef>
          <a:fontRef idx="minor">
            <a:schemeClr val="dk1"/>
          </a:fontRef>
        </p:style>
        <p:txBody>
          <a:bodyPr>
            <a:normAutofit/>
          </a:bodyPr>
          <a:lstStyle/>
          <a:p>
            <a:pPr algn="ctr"/>
            <a:r>
              <a:rPr lang="az-Latn-AZ" sz="3600" b="1" dirty="0" smtClean="0">
                <a:solidFill>
                  <a:schemeClr val="tx1"/>
                </a:solidFill>
                <a:latin typeface="Arial" pitchFamily="34" charset="0"/>
                <a:cs typeface="Arial" pitchFamily="34" charset="0"/>
              </a:rPr>
              <a:t>Komitənin layihələri</a:t>
            </a:r>
            <a:endParaRPr lang="ru-RU" sz="3600" b="1"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20141203-WA0012.jpg"/>
          <p:cNvPicPr>
            <a:picLocks noChangeAspect="1"/>
          </p:cNvPicPr>
          <p:nvPr/>
        </p:nvPicPr>
        <p:blipFill>
          <a:blip r:embed="rId3" cstate="print"/>
          <a:stretch>
            <a:fillRect/>
          </a:stretch>
        </p:blipFill>
        <p:spPr>
          <a:xfrm>
            <a:off x="285720" y="214290"/>
            <a:ext cx="3442129"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DSC_0271.JPG"/>
          <p:cNvPicPr>
            <a:picLocks noChangeAspect="1"/>
          </p:cNvPicPr>
          <p:nvPr/>
        </p:nvPicPr>
        <p:blipFill>
          <a:blip r:embed="rId4" cstate="print"/>
          <a:stretch>
            <a:fillRect/>
          </a:stretch>
        </p:blipFill>
        <p:spPr>
          <a:xfrm>
            <a:off x="2500298" y="2071678"/>
            <a:ext cx="3821901" cy="2547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IMG_3136.JPG"/>
          <p:cNvPicPr>
            <a:picLocks noChangeAspect="1"/>
          </p:cNvPicPr>
          <p:nvPr/>
        </p:nvPicPr>
        <p:blipFill>
          <a:blip r:embed="rId5" cstate="print"/>
          <a:stretch>
            <a:fillRect/>
          </a:stretch>
        </p:blipFill>
        <p:spPr>
          <a:xfrm>
            <a:off x="5500694" y="4500570"/>
            <a:ext cx="3429024"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IMG_3310.JPG"/>
          <p:cNvPicPr>
            <a:picLocks noChangeAspect="1"/>
          </p:cNvPicPr>
          <p:nvPr/>
        </p:nvPicPr>
        <p:blipFill>
          <a:blip r:embed="rId6" cstate="print"/>
          <a:stretch>
            <a:fillRect/>
          </a:stretch>
        </p:blipFill>
        <p:spPr>
          <a:xfrm>
            <a:off x="214282" y="4500570"/>
            <a:ext cx="3429024"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IMG_3312.JPG"/>
          <p:cNvPicPr>
            <a:picLocks noChangeAspect="1"/>
          </p:cNvPicPr>
          <p:nvPr/>
        </p:nvPicPr>
        <p:blipFill>
          <a:blip r:embed="rId7" cstate="print"/>
          <a:stretch>
            <a:fillRect/>
          </a:stretch>
        </p:blipFill>
        <p:spPr>
          <a:xfrm>
            <a:off x="5500694" y="190477"/>
            <a:ext cx="3357586" cy="2238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C:\Users\Nargiz_Beynelxalq\Desktop\qadin zorakiliqi2.JPG"/>
          <p:cNvPicPr>
            <a:picLocks noChangeAspect="1" noChangeArrowheads="1"/>
          </p:cNvPicPr>
          <p:nvPr/>
        </p:nvPicPr>
        <p:blipFill>
          <a:blip r:embed="rId2"/>
          <a:srcRect/>
          <a:stretch>
            <a:fillRect/>
          </a:stretch>
        </p:blipFill>
        <p:spPr bwMode="auto">
          <a:xfrm>
            <a:off x="217488" y="854075"/>
            <a:ext cx="3789362" cy="2878138"/>
          </a:xfrm>
          <a:prstGeom prst="rect">
            <a:avLst/>
          </a:prstGeom>
          <a:noFill/>
          <a:ln w="9525">
            <a:noFill/>
            <a:miter lim="800000"/>
            <a:headEnd/>
            <a:tailEnd/>
          </a:ln>
        </p:spPr>
      </p:pic>
      <p:pic>
        <p:nvPicPr>
          <p:cNvPr id="46083" name="Picture 6" descr="C:\Users\Nargiz_Beynelxalq\Desktop\DSC_5737---Copy.jpg"/>
          <p:cNvPicPr>
            <a:picLocks noChangeAspect="1" noChangeArrowheads="1"/>
          </p:cNvPicPr>
          <p:nvPr/>
        </p:nvPicPr>
        <p:blipFill>
          <a:blip r:embed="rId3"/>
          <a:srcRect/>
          <a:stretch>
            <a:fillRect/>
          </a:stretch>
        </p:blipFill>
        <p:spPr bwMode="auto">
          <a:xfrm>
            <a:off x="117475" y="3929063"/>
            <a:ext cx="3990975" cy="2760662"/>
          </a:xfrm>
          <a:prstGeom prst="rect">
            <a:avLst/>
          </a:prstGeom>
          <a:noFill/>
          <a:ln w="9525">
            <a:noFill/>
            <a:miter lim="800000"/>
            <a:headEnd/>
            <a:tailEnd/>
          </a:ln>
        </p:spPr>
      </p:pic>
      <p:sp>
        <p:nvSpPr>
          <p:cNvPr id="2" name="Прямоугольник 1"/>
          <p:cNvSpPr/>
          <p:nvPr/>
        </p:nvSpPr>
        <p:spPr>
          <a:xfrm>
            <a:off x="323850" y="188913"/>
            <a:ext cx="8064500" cy="461962"/>
          </a:xfrm>
          <a:prstGeom prst="rect">
            <a:avLst/>
          </a:prstGeom>
        </p:spPr>
        <p:txBody>
          <a:bodyPr>
            <a:spAutoFit/>
          </a:bodyPr>
          <a:lstStyle/>
          <a:p>
            <a:r>
              <a:rPr lang="en-US" sz="2400" b="1" dirty="0">
                <a:solidFill>
                  <a:srgbClr val="10253F"/>
                </a:solidFill>
                <a:latin typeface="Times New Roman" pitchFamily="18" charset="0"/>
                <a:cs typeface="Times New Roman" pitchFamily="18" charset="0"/>
              </a:rPr>
              <a:t>   16 </a:t>
            </a:r>
            <a:r>
              <a:rPr lang="az-Latn-AZ" sz="2400" b="1" dirty="0">
                <a:solidFill>
                  <a:srgbClr val="10253F"/>
                </a:solidFill>
                <a:latin typeface="Times New Roman" pitchFamily="18" charset="0"/>
                <a:cs typeface="Times New Roman" pitchFamily="18" charset="0"/>
              </a:rPr>
              <a:t>günlük  kompaniya: məişət zorakılığına qarşı mübarizə</a:t>
            </a:r>
            <a:endParaRPr lang="ru-RU" sz="2400" dirty="0">
              <a:solidFill>
                <a:srgbClr val="10253F"/>
              </a:solidFill>
              <a:latin typeface="Times New Roman" pitchFamily="18" charset="0"/>
              <a:cs typeface="Times New Roman" pitchFamily="18" charset="0"/>
            </a:endParaRPr>
          </a:p>
        </p:txBody>
      </p:sp>
      <p:pic>
        <p:nvPicPr>
          <p:cNvPr id="46085" name="Picture 7" descr="C:\Users\Nargiz_Beynelxalq\Desktop\EndViolence1.jpg"/>
          <p:cNvPicPr>
            <a:picLocks noChangeAspect="1" noChangeArrowheads="1"/>
          </p:cNvPicPr>
          <p:nvPr/>
        </p:nvPicPr>
        <p:blipFill>
          <a:blip r:embed="rId4"/>
          <a:srcRect/>
          <a:stretch>
            <a:fillRect/>
          </a:stretch>
        </p:blipFill>
        <p:spPr bwMode="auto">
          <a:xfrm>
            <a:off x="4540250" y="887413"/>
            <a:ext cx="4237038" cy="2825750"/>
          </a:xfrm>
          <a:prstGeom prst="rect">
            <a:avLst/>
          </a:prstGeom>
          <a:noFill/>
          <a:ln w="9525">
            <a:noFill/>
            <a:miter lim="800000"/>
            <a:headEnd/>
            <a:tailEnd/>
          </a:ln>
        </p:spPr>
      </p:pic>
      <p:pic>
        <p:nvPicPr>
          <p:cNvPr id="46086" name="Picture 8" descr="C:\Users\Nargiz_Beynelxalq\Desktop\EndViolence2.jpg"/>
          <p:cNvPicPr>
            <a:picLocks noChangeAspect="1" noChangeArrowheads="1"/>
          </p:cNvPicPr>
          <p:nvPr/>
        </p:nvPicPr>
        <p:blipFill>
          <a:blip r:embed="rId5"/>
          <a:srcRect/>
          <a:stretch>
            <a:fillRect/>
          </a:stretch>
        </p:blipFill>
        <p:spPr bwMode="auto">
          <a:xfrm>
            <a:off x="4438650" y="3908425"/>
            <a:ext cx="4338638" cy="2751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46082"/>
                                        </p:tgtEl>
                                        <p:attrNameLst>
                                          <p:attrName>style.visibility</p:attrName>
                                        </p:attrNameLst>
                                      </p:cBhvr>
                                      <p:to>
                                        <p:strVal val="visible"/>
                                      </p:to>
                                    </p:set>
                                    <p:animEffect transition="in" filter="wheel(4)">
                                      <p:cBhvr>
                                        <p:cTn id="14" dur="2000"/>
                                        <p:tgtEl>
                                          <p:spTgt spid="4608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46085"/>
                                        </p:tgtEl>
                                        <p:attrNameLst>
                                          <p:attrName>style.visibility</p:attrName>
                                        </p:attrNameLst>
                                      </p:cBhvr>
                                      <p:to>
                                        <p:strVal val="visible"/>
                                      </p:to>
                                    </p:set>
                                    <p:animEffect transition="in" filter="wheel(4)">
                                      <p:cBhvr>
                                        <p:cTn id="19" dur="2000"/>
                                        <p:tgtEl>
                                          <p:spTgt spid="4608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46083"/>
                                        </p:tgtEl>
                                        <p:attrNameLst>
                                          <p:attrName>style.visibility</p:attrName>
                                        </p:attrNameLst>
                                      </p:cBhvr>
                                      <p:to>
                                        <p:strVal val="visible"/>
                                      </p:to>
                                    </p:set>
                                    <p:animEffect transition="in" filter="wheel(4)">
                                      <p:cBhvr>
                                        <p:cTn id="24" dur="2000"/>
                                        <p:tgtEl>
                                          <p:spTgt spid="4608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46086"/>
                                        </p:tgtEl>
                                        <p:attrNameLst>
                                          <p:attrName>style.visibility</p:attrName>
                                        </p:attrNameLst>
                                      </p:cBhvr>
                                      <p:to>
                                        <p:strVal val="visible"/>
                                      </p:to>
                                    </p:set>
                                    <p:animEffect transition="in" filter="wheel(4)">
                                      <p:cBhvr>
                                        <p:cTn id="29"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ynur\AppData\Local\Temp\Rar$DI00.369\143661440615856934_1000x669.jpg"/>
          <p:cNvPicPr>
            <a:picLocks noChangeAspect="1" noChangeArrowheads="1"/>
          </p:cNvPicPr>
          <p:nvPr/>
        </p:nvPicPr>
        <p:blipFill>
          <a:blip r:embed="rId2" cstate="print"/>
          <a:srcRect/>
          <a:stretch>
            <a:fillRect/>
          </a:stretch>
        </p:blipFill>
        <p:spPr bwMode="auto">
          <a:xfrm>
            <a:off x="714348" y="571480"/>
            <a:ext cx="3386753" cy="2245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3" name="Picture 3" descr="C:\Users\Aynur\AppData\Local\Temp\Rar$DI03.151\14391995153510516179_1000x669-2 (1).jpg"/>
          <p:cNvPicPr>
            <a:picLocks noChangeAspect="1" noChangeArrowheads="1"/>
          </p:cNvPicPr>
          <p:nvPr/>
        </p:nvPicPr>
        <p:blipFill>
          <a:blip r:embed="rId3" cstate="print"/>
          <a:srcRect/>
          <a:stretch>
            <a:fillRect/>
          </a:stretch>
        </p:blipFill>
        <p:spPr bwMode="auto">
          <a:xfrm>
            <a:off x="5143504" y="571480"/>
            <a:ext cx="3355943" cy="223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4" name="Picture 4" descr="C:\Users\Aynur\AppData\Local\Temp\Rar$DI08.466\14391995155314357082_1000x669.jpg"/>
          <p:cNvPicPr>
            <a:picLocks noChangeAspect="1" noChangeArrowheads="1"/>
          </p:cNvPicPr>
          <p:nvPr/>
        </p:nvPicPr>
        <p:blipFill>
          <a:blip r:embed="rId4" cstate="print"/>
          <a:srcRect/>
          <a:stretch>
            <a:fillRect/>
          </a:stretch>
        </p:blipFill>
        <p:spPr bwMode="auto">
          <a:xfrm>
            <a:off x="714348" y="3786190"/>
            <a:ext cx="3500462" cy="2327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5" name="Picture 5" descr="C:\Users\Aynur\AppData\Local\Temp\Rar$DI00.700\14391995155588857227_1000x669.jpg"/>
          <p:cNvPicPr>
            <a:picLocks noChangeAspect="1" noChangeArrowheads="1"/>
          </p:cNvPicPr>
          <p:nvPr/>
        </p:nvPicPr>
        <p:blipFill>
          <a:blip r:embed="rId5" cstate="print"/>
          <a:srcRect/>
          <a:stretch>
            <a:fillRect/>
          </a:stretch>
        </p:blipFill>
        <p:spPr bwMode="auto">
          <a:xfrm>
            <a:off x="5072066" y="3786190"/>
            <a:ext cx="3500462" cy="2327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jurnaldan sekiller\tedbirlerden\Müdafiə Nazirliyinin\1474464388109558232_1000x669.jpg"/>
          <p:cNvPicPr>
            <a:picLocks noChangeAspect="1" noChangeArrowheads="1"/>
          </p:cNvPicPr>
          <p:nvPr/>
        </p:nvPicPr>
        <p:blipFill>
          <a:blip r:embed="rId2" cstate="print"/>
          <a:srcRect/>
          <a:stretch>
            <a:fillRect/>
          </a:stretch>
        </p:blipFill>
        <p:spPr bwMode="auto">
          <a:xfrm>
            <a:off x="4896848" y="388620"/>
            <a:ext cx="4247152" cy="2824356"/>
          </a:xfrm>
          <a:prstGeom prst="rect">
            <a:avLst/>
          </a:prstGeom>
          <a:ln>
            <a:noFill/>
          </a:ln>
          <a:effectLst>
            <a:outerShdw blurRad="292100" dist="139700" dir="2700000" algn="tl" rotWithShape="0">
              <a:srgbClr val="333333">
                <a:alpha val="65000"/>
              </a:srgbClr>
            </a:outerShdw>
          </a:effectLst>
        </p:spPr>
      </p:pic>
      <p:pic>
        <p:nvPicPr>
          <p:cNvPr id="68611" name="Picture 3" descr="F:\jurnaldan sekiller\tedbirlerden\Müdafiə Nazirliyinin\IMG_5466.jpg"/>
          <p:cNvPicPr>
            <a:picLocks noChangeAspect="1" noChangeArrowheads="1"/>
          </p:cNvPicPr>
          <p:nvPr/>
        </p:nvPicPr>
        <p:blipFill>
          <a:blip r:embed="rId3" cstate="print"/>
          <a:srcRect/>
          <a:stretch>
            <a:fillRect/>
          </a:stretch>
        </p:blipFill>
        <p:spPr bwMode="auto">
          <a:xfrm>
            <a:off x="251520" y="404664"/>
            <a:ext cx="4512501" cy="2880320"/>
          </a:xfrm>
          <a:prstGeom prst="rect">
            <a:avLst/>
          </a:prstGeom>
          <a:ln>
            <a:noFill/>
          </a:ln>
          <a:effectLst>
            <a:outerShdw blurRad="292100" dist="139700" dir="2700000" algn="tl" rotWithShape="0">
              <a:srgbClr val="333333">
                <a:alpha val="65000"/>
              </a:srgbClr>
            </a:outerShdw>
          </a:effectLst>
        </p:spPr>
      </p:pic>
      <p:pic>
        <p:nvPicPr>
          <p:cNvPr id="68612" name="Picture 4" descr="F:\jurnaldan sekiller\tedbirlerden\Müdafiə Nazirliyinin\IMG_5502.jpg"/>
          <p:cNvPicPr>
            <a:picLocks noChangeAspect="1" noChangeArrowheads="1"/>
          </p:cNvPicPr>
          <p:nvPr/>
        </p:nvPicPr>
        <p:blipFill>
          <a:blip r:embed="rId4" cstate="print"/>
          <a:srcRect/>
          <a:stretch>
            <a:fillRect/>
          </a:stretch>
        </p:blipFill>
        <p:spPr bwMode="auto">
          <a:xfrm>
            <a:off x="2267744" y="3356992"/>
            <a:ext cx="4608512" cy="32129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2976" y="714356"/>
            <a:ext cx="7572428" cy="4801314"/>
          </a:xfrm>
          <a:prstGeom prst="rect">
            <a:avLst/>
          </a:prstGeom>
        </p:spPr>
        <p:txBody>
          <a:bodyPr wrap="square">
            <a:spAutoFit/>
          </a:bodyPr>
          <a:lstStyle/>
          <a:p>
            <a:endParaRPr lang="az-Latn-AZ" dirty="0" smtClean="0"/>
          </a:p>
          <a:p>
            <a:endParaRPr lang="az-Latn-AZ" dirty="0" smtClean="0"/>
          </a:p>
          <a:p>
            <a:endParaRPr lang="az-Latn-AZ" dirty="0" smtClean="0"/>
          </a:p>
          <a:p>
            <a:endParaRPr lang="az-Latn-AZ" b="1" dirty="0" smtClean="0">
              <a:latin typeface="Arial" pitchFamily="34" charset="0"/>
              <a:cs typeface="Arial" pitchFamily="34" charset="0"/>
            </a:endParaRPr>
          </a:p>
          <a:p>
            <a:endParaRPr lang="az-Latn-AZ" b="1" dirty="0" smtClean="0">
              <a:latin typeface="Arial" pitchFamily="34" charset="0"/>
              <a:cs typeface="Arial" pitchFamily="34" charset="0"/>
            </a:endParaRPr>
          </a:p>
          <a:p>
            <a:endParaRPr lang="az-Latn-AZ" b="1" dirty="0" smtClean="0">
              <a:latin typeface="Arial" pitchFamily="34" charset="0"/>
              <a:cs typeface="Arial" pitchFamily="34" charset="0"/>
            </a:endParaRPr>
          </a:p>
          <a:p>
            <a:endParaRPr lang="az-Latn-AZ" b="1" dirty="0" smtClean="0">
              <a:latin typeface="Arial" pitchFamily="34" charset="0"/>
              <a:cs typeface="Arial" pitchFamily="34" charset="0"/>
            </a:endParaRPr>
          </a:p>
          <a:p>
            <a:endParaRPr lang="az-Latn-AZ" b="1" dirty="0" smtClean="0">
              <a:latin typeface="Arial" pitchFamily="34" charset="0"/>
              <a:cs typeface="Arial" pitchFamily="34" charset="0"/>
            </a:endParaRPr>
          </a:p>
          <a:p>
            <a:r>
              <a:rPr lang="az-Latn-AZ" b="1" dirty="0" smtClean="0">
                <a:latin typeface="Arial" pitchFamily="34" charset="0"/>
                <a:cs typeface="Arial" pitchFamily="34" charset="0"/>
              </a:rPr>
              <a:t>    </a:t>
            </a:r>
            <a:r>
              <a:rPr lang="tr-TR" b="1" dirty="0" smtClean="0">
                <a:latin typeface="Arial" pitchFamily="34" charset="0"/>
                <a:cs typeface="Arial" pitchFamily="34" charset="0"/>
              </a:rPr>
              <a:t>Maddə </a:t>
            </a:r>
            <a:r>
              <a:rPr lang="tr-TR" b="1" dirty="0" smtClean="0">
                <a:latin typeface="Arial" pitchFamily="34" charset="0"/>
                <a:cs typeface="Arial" pitchFamily="34" charset="0"/>
              </a:rPr>
              <a:t>16  </a:t>
            </a:r>
          </a:p>
          <a:p>
            <a:r>
              <a:rPr lang="tr-TR" dirty="0" smtClean="0">
                <a:latin typeface="Arial" pitchFamily="34" charset="0"/>
                <a:cs typeface="Arial" pitchFamily="34" charset="0"/>
              </a:rPr>
              <a:t>1. Yetkinlik </a:t>
            </a:r>
            <a:r>
              <a:rPr lang="tr-TR" dirty="0" smtClean="0">
                <a:latin typeface="Arial" pitchFamily="34" charset="0"/>
                <a:cs typeface="Arial" pitchFamily="34" charset="0"/>
              </a:rPr>
              <a:t>ya</a:t>
            </a:r>
            <a:r>
              <a:rPr lang="az-Latn-AZ" dirty="0" smtClean="0">
                <a:latin typeface="Arial" pitchFamily="34" charset="0"/>
                <a:cs typeface="Arial" pitchFamily="34" charset="0"/>
              </a:rPr>
              <a:t>ş</a:t>
            </a:r>
            <a:r>
              <a:rPr lang="tr-TR" dirty="0" smtClean="0">
                <a:latin typeface="Arial" pitchFamily="34" charset="0"/>
                <a:cs typeface="Arial" pitchFamily="34" charset="0"/>
              </a:rPr>
              <a:t>ına çatmı</a:t>
            </a:r>
            <a:r>
              <a:rPr lang="az-Latn-AZ" dirty="0" smtClean="0">
                <a:latin typeface="Arial" pitchFamily="34" charset="0"/>
                <a:cs typeface="Arial" pitchFamily="34" charset="0"/>
              </a:rPr>
              <a:t>ş</a:t>
            </a:r>
            <a:r>
              <a:rPr lang="tr-TR" dirty="0" smtClean="0">
                <a:latin typeface="Arial" pitchFamily="34" charset="0"/>
                <a:cs typeface="Arial" pitchFamily="34" charset="0"/>
              </a:rPr>
              <a:t> ki</a:t>
            </a:r>
            <a:r>
              <a:rPr lang="az-Latn-AZ" dirty="0" smtClean="0">
                <a:latin typeface="Arial" pitchFamily="34" charset="0"/>
                <a:cs typeface="Arial" pitchFamily="34" charset="0"/>
              </a:rPr>
              <a:t>ş</a:t>
            </a:r>
            <a:r>
              <a:rPr lang="tr-TR" dirty="0" smtClean="0">
                <a:latin typeface="Arial" pitchFamily="34" charset="0"/>
                <a:cs typeface="Arial" pitchFamily="34" charset="0"/>
              </a:rPr>
              <a:t>ilər </a:t>
            </a:r>
            <a:r>
              <a:rPr lang="tr-TR" dirty="0" smtClean="0">
                <a:latin typeface="Arial" pitchFamily="34" charset="0"/>
                <a:cs typeface="Arial" pitchFamily="34" charset="0"/>
              </a:rPr>
              <a:t>və qadınlar, irqi, milli və ya dini əlamətlərinə görə heç bir məhdudiyyət qoyulmadan nikah bağlamaq və ailə </a:t>
            </a:r>
            <a:r>
              <a:rPr lang="tr-TR" dirty="0" smtClean="0">
                <a:latin typeface="Arial" pitchFamily="34" charset="0"/>
                <a:cs typeface="Arial" pitchFamily="34" charset="0"/>
              </a:rPr>
              <a:t>qurmaq </a:t>
            </a:r>
            <a:r>
              <a:rPr lang="tr-TR" dirty="0" smtClean="0">
                <a:latin typeface="Arial" pitchFamily="34" charset="0"/>
                <a:cs typeface="Arial" pitchFamily="34" charset="0"/>
              </a:rPr>
              <a:t>hüququna malikdirlər. Onlar nikah bağlayarkən, nikah vəziyyətində olarkən və onun pozulması zamanı eyni hüquqlardan istifadə </a:t>
            </a:r>
            <a:r>
              <a:rPr lang="tr-TR" dirty="0" smtClean="0">
                <a:latin typeface="Arial" pitchFamily="34" charset="0"/>
                <a:cs typeface="Arial" pitchFamily="34" charset="0"/>
              </a:rPr>
              <a:t>edirlər</a:t>
            </a:r>
            <a:r>
              <a:rPr lang="tr-TR" dirty="0" smtClean="0">
                <a:latin typeface="Arial" pitchFamily="34" charset="0"/>
                <a:cs typeface="Arial" pitchFamily="34" charset="0"/>
              </a:rPr>
              <a:t>.  </a:t>
            </a:r>
          </a:p>
          <a:p>
            <a:r>
              <a:rPr lang="tr-TR" dirty="0" smtClean="0">
                <a:latin typeface="Arial" pitchFamily="34" charset="0"/>
                <a:cs typeface="Arial" pitchFamily="34" charset="0"/>
              </a:rPr>
              <a:t>2. Nikah yalnız hər iki tərəfin sərbəst və tam razılığı ilə bağlana bilər.  </a:t>
            </a:r>
          </a:p>
          <a:p>
            <a:r>
              <a:rPr lang="tr-TR" dirty="0" smtClean="0">
                <a:latin typeface="Arial" pitchFamily="34" charset="0"/>
                <a:cs typeface="Arial" pitchFamily="34" charset="0"/>
              </a:rPr>
              <a:t>3. Ailə cəmiyyətin təbii və əsas özəyidir və o, cəmiyyət və dövlət tərəfindən müdafiə olunmaq hüququna malikdir. </a:t>
            </a:r>
            <a:endParaRPr lang="ru-RU" dirty="0">
              <a:latin typeface="Arial" pitchFamily="34" charset="0"/>
              <a:cs typeface="Arial" pitchFamily="34" charset="0"/>
            </a:endParaRPr>
          </a:p>
        </p:txBody>
      </p:sp>
      <p:sp>
        <p:nvSpPr>
          <p:cNvPr id="3" name="Прямоугольник 2"/>
          <p:cNvSpPr/>
          <p:nvPr/>
        </p:nvSpPr>
        <p:spPr>
          <a:xfrm>
            <a:off x="1643042" y="714356"/>
            <a:ext cx="6429419" cy="461665"/>
          </a:xfrm>
          <a:prstGeom prst="rect">
            <a:avLst/>
          </a:prstGeom>
        </p:spPr>
        <p:txBody>
          <a:bodyPr wrap="square">
            <a:spAutoFit/>
          </a:bodyPr>
          <a:lstStyle/>
          <a:p>
            <a:r>
              <a:rPr lang="tr-TR" sz="2400" b="1" dirty="0" smtClean="0">
                <a:latin typeface="Arial" pitchFamily="34" charset="0"/>
                <a:cs typeface="Arial" pitchFamily="34" charset="0"/>
              </a:rPr>
              <a:t>Ümumdünya insan hüquqları bəyannaməsi </a:t>
            </a:r>
            <a:endParaRPr lang="ru-RU" sz="2400" b="1" dirty="0">
              <a:latin typeface="Arial" pitchFamily="34" charset="0"/>
              <a:cs typeface="Arial" pitchFamily="34" charset="0"/>
            </a:endParaRPr>
          </a:p>
        </p:txBody>
      </p:sp>
      <p:pic>
        <p:nvPicPr>
          <p:cNvPr id="2050" name="Picture 2" descr="C:\Users\Aynur\Desktop\images.jpg"/>
          <p:cNvPicPr>
            <a:picLocks noChangeAspect="1" noChangeArrowheads="1"/>
          </p:cNvPicPr>
          <p:nvPr/>
        </p:nvPicPr>
        <p:blipFill>
          <a:blip r:embed="rId2"/>
          <a:srcRect/>
          <a:stretch>
            <a:fillRect/>
          </a:stretch>
        </p:blipFill>
        <p:spPr bwMode="auto">
          <a:xfrm>
            <a:off x="5500694" y="1285860"/>
            <a:ext cx="2943225" cy="15525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571480"/>
            <a:ext cx="5143536" cy="2985433"/>
          </a:xfrm>
          <a:prstGeom prst="rect">
            <a:avLst/>
          </a:prstGeom>
        </p:spPr>
        <p:txBody>
          <a:bodyPr wrap="square">
            <a:spAutoFit/>
          </a:bodyPr>
          <a:lstStyle/>
          <a:p>
            <a:pPr lvl="0" algn="ctr"/>
            <a:r>
              <a:rPr lang="az-Latn-AZ" sz="2200" b="1" dirty="0" smtClean="0">
                <a:solidFill>
                  <a:schemeClr val="tx2"/>
                </a:solidFill>
                <a:latin typeface="Arial" pitchFamily="34" charset="0"/>
                <a:cs typeface="Arial" pitchFamily="34" charset="0"/>
              </a:rPr>
              <a:t>“</a:t>
            </a:r>
            <a:r>
              <a:rPr lang="az-Latn-AZ" sz="2200" b="1" dirty="0" smtClean="0">
                <a:latin typeface="Arial" pitchFamily="34" charset="0"/>
                <a:cs typeface="Arial" pitchFamily="34" charset="0"/>
              </a:rPr>
              <a:t>Sağlam həyat naminə erkən nikaha YOX deyək” adlı layihə</a:t>
            </a:r>
          </a:p>
          <a:p>
            <a:pPr algn="just"/>
            <a:endParaRPr lang="az-Latn-AZ" b="1" dirty="0" smtClean="0">
              <a:solidFill>
                <a:schemeClr val="accent3">
                  <a:lumMod val="75000"/>
                </a:schemeClr>
              </a:solidFill>
              <a:latin typeface="Arial" pitchFamily="34" charset="0"/>
              <a:cs typeface="Arial" pitchFamily="34" charset="0"/>
            </a:endParaRPr>
          </a:p>
          <a:p>
            <a:pPr algn="just"/>
            <a:r>
              <a:rPr lang="az-Latn-AZ" b="1" dirty="0" smtClean="0">
                <a:latin typeface="Arial" pitchFamily="34" charset="0"/>
                <a:cs typeface="Arial" pitchFamily="34" charset="0"/>
              </a:rPr>
              <a:t>Əhalinin, xüsusilə gənclərin insan alveri, erkən nikah və qan qohumları arasında bağlanan nikahların yaratdığı fəsadlar barəsində və sağlam həyat tərzinin təbliği istiqamətində maarifləndirilməsi məqsədilə “Sağlam həyat naminə erkən nikaha YOX deyək” adlı layihə həyata keçirilir.</a:t>
            </a:r>
            <a:endParaRPr lang="en-US" b="1" dirty="0" smtClean="0">
              <a:latin typeface="Arial" pitchFamily="34" charset="0"/>
              <a:cs typeface="Arial" pitchFamily="34" charset="0"/>
            </a:endParaRPr>
          </a:p>
        </p:txBody>
      </p:sp>
      <p:pic>
        <p:nvPicPr>
          <p:cNvPr id="3" name="Рисунок 2" descr="SAM_0065.JPG"/>
          <p:cNvPicPr>
            <a:picLocks noChangeAspect="1"/>
          </p:cNvPicPr>
          <p:nvPr/>
        </p:nvPicPr>
        <p:blipFill>
          <a:blip r:embed="rId2" cstate="print"/>
          <a:stretch>
            <a:fillRect/>
          </a:stretch>
        </p:blipFill>
        <p:spPr>
          <a:xfrm>
            <a:off x="5643570" y="1071546"/>
            <a:ext cx="3387145" cy="2619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descr="image (1).jpeg"/>
          <p:cNvPicPr>
            <a:picLocks noChangeAspect="1"/>
          </p:cNvPicPr>
          <p:nvPr/>
        </p:nvPicPr>
        <p:blipFill>
          <a:blip r:embed="rId3" cstate="print"/>
          <a:stretch>
            <a:fillRect/>
          </a:stretch>
        </p:blipFill>
        <p:spPr>
          <a:xfrm>
            <a:off x="4786314" y="3857628"/>
            <a:ext cx="3571900"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IMG_5746.JPG"/>
          <p:cNvPicPr>
            <a:picLocks noChangeAspect="1"/>
          </p:cNvPicPr>
          <p:nvPr/>
        </p:nvPicPr>
        <p:blipFill>
          <a:blip r:embed="rId4" cstate="print"/>
          <a:stretch>
            <a:fillRect/>
          </a:stretch>
        </p:blipFill>
        <p:spPr>
          <a:xfrm>
            <a:off x="571472" y="3857628"/>
            <a:ext cx="3786214" cy="2714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az-Latn-AZ" sz="2400" b="1" dirty="0" smtClean="0">
                <a:latin typeface="Arial" pitchFamily="34" charset="0"/>
                <a:cs typeface="Arial" pitchFamily="34" charset="0"/>
              </a:rPr>
              <a:t>“Erkən nikahlara yox deyək” layihəsində ağsaqqallar, ağbirçəklər, ictimai xadimlərlə yanaşı, din xadimləri də iştirak edirlər.</a:t>
            </a:r>
            <a:endParaRPr lang="ru-RU" sz="2400" b="1" dirty="0">
              <a:latin typeface="Arial" pitchFamily="34" charset="0"/>
              <a:cs typeface="Arial" pitchFamily="34" charset="0"/>
            </a:endParaRPr>
          </a:p>
        </p:txBody>
      </p:sp>
      <p:pic>
        <p:nvPicPr>
          <p:cNvPr id="4098" name="Picture 2" descr="C:\Users\Fujitsu\AppData\Local\Temp\Rar$DI00.925\DSC_0261.JPG"/>
          <p:cNvPicPr>
            <a:picLocks noChangeAspect="1" noChangeArrowheads="1"/>
          </p:cNvPicPr>
          <p:nvPr/>
        </p:nvPicPr>
        <p:blipFill>
          <a:blip r:embed="rId2" cstate="print"/>
          <a:srcRect/>
          <a:stretch>
            <a:fillRect/>
          </a:stretch>
        </p:blipFill>
        <p:spPr bwMode="auto">
          <a:xfrm>
            <a:off x="323528" y="1556792"/>
            <a:ext cx="3815915" cy="2543943"/>
          </a:xfrm>
          <a:prstGeom prst="rect">
            <a:avLst/>
          </a:prstGeom>
          <a:noFill/>
        </p:spPr>
      </p:pic>
      <p:pic>
        <p:nvPicPr>
          <p:cNvPr id="4099" name="Picture 3" descr="C:\Users\Fujitsu\AppData\Local\Temp\Rar$DI05.507\DSC_0263.JPG"/>
          <p:cNvPicPr>
            <a:picLocks noChangeAspect="1" noChangeArrowheads="1"/>
          </p:cNvPicPr>
          <p:nvPr/>
        </p:nvPicPr>
        <p:blipFill>
          <a:blip r:embed="rId3" cstate="print"/>
          <a:srcRect/>
          <a:stretch>
            <a:fillRect/>
          </a:stretch>
        </p:blipFill>
        <p:spPr bwMode="auto">
          <a:xfrm>
            <a:off x="4788024" y="1556792"/>
            <a:ext cx="3743679" cy="2497005"/>
          </a:xfrm>
          <a:prstGeom prst="rect">
            <a:avLst/>
          </a:prstGeom>
          <a:noFill/>
        </p:spPr>
      </p:pic>
      <p:pic>
        <p:nvPicPr>
          <p:cNvPr id="4100" name="Picture 4" descr="C:\Users\Fujitsu\AppData\Local\Temp\Rar$DI08.523\DSC_0264.JPG"/>
          <p:cNvPicPr>
            <a:picLocks noChangeAspect="1" noChangeArrowheads="1"/>
          </p:cNvPicPr>
          <p:nvPr/>
        </p:nvPicPr>
        <p:blipFill>
          <a:blip r:embed="rId4" cstate="print"/>
          <a:srcRect/>
          <a:stretch>
            <a:fillRect/>
          </a:stretch>
        </p:blipFill>
        <p:spPr bwMode="auto">
          <a:xfrm>
            <a:off x="323528" y="4264446"/>
            <a:ext cx="3888432" cy="2593554"/>
          </a:xfrm>
          <a:prstGeom prst="rect">
            <a:avLst/>
          </a:prstGeom>
          <a:noFill/>
        </p:spPr>
      </p:pic>
      <p:pic>
        <p:nvPicPr>
          <p:cNvPr id="4101" name="Picture 5" descr="C:\Users\Fujitsu\AppData\Local\Temp\Rar$DI13.139\DSC_0271.JPG"/>
          <p:cNvPicPr>
            <a:picLocks noChangeAspect="1" noChangeArrowheads="1"/>
          </p:cNvPicPr>
          <p:nvPr/>
        </p:nvPicPr>
        <p:blipFill>
          <a:blip r:embed="rId5" cstate="print"/>
          <a:srcRect/>
          <a:stretch>
            <a:fillRect/>
          </a:stretch>
        </p:blipFill>
        <p:spPr bwMode="auto">
          <a:xfrm>
            <a:off x="4788024" y="4433495"/>
            <a:ext cx="3706885" cy="2424505"/>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jurnaldan sekiller\tedbirlerden\islamda zorakiliq\14743563341329162128_1000x669.jpg"/>
          <p:cNvPicPr>
            <a:picLocks noChangeAspect="1" noChangeArrowheads="1"/>
          </p:cNvPicPr>
          <p:nvPr/>
        </p:nvPicPr>
        <p:blipFill>
          <a:blip r:embed="rId2" cstate="print"/>
          <a:srcRect/>
          <a:stretch>
            <a:fillRect/>
          </a:stretch>
        </p:blipFill>
        <p:spPr bwMode="auto">
          <a:xfrm>
            <a:off x="0" y="836712"/>
            <a:ext cx="4202095" cy="2454024"/>
          </a:xfrm>
          <a:prstGeom prst="rect">
            <a:avLst/>
          </a:prstGeom>
          <a:noFill/>
        </p:spPr>
      </p:pic>
      <p:pic>
        <p:nvPicPr>
          <p:cNvPr id="73731" name="Picture 3" descr="F:\jurnaldan sekiller\tedbirlerden\islamda zorakiliq\1474356334444144303_1000x669.jpg"/>
          <p:cNvPicPr>
            <a:picLocks noChangeAspect="1" noChangeArrowheads="1"/>
          </p:cNvPicPr>
          <p:nvPr/>
        </p:nvPicPr>
        <p:blipFill>
          <a:blip r:embed="rId3" cstate="print"/>
          <a:srcRect/>
          <a:stretch>
            <a:fillRect/>
          </a:stretch>
        </p:blipFill>
        <p:spPr bwMode="auto">
          <a:xfrm>
            <a:off x="4499992" y="3068960"/>
            <a:ext cx="4443644" cy="2492884"/>
          </a:xfrm>
          <a:prstGeom prst="rect">
            <a:avLst/>
          </a:prstGeom>
          <a:noFill/>
        </p:spPr>
      </p:pic>
      <p:sp>
        <p:nvSpPr>
          <p:cNvPr id="73732" name="Rectangle 4"/>
          <p:cNvSpPr>
            <a:spLocks noChangeArrowheads="1"/>
          </p:cNvSpPr>
          <p:nvPr/>
        </p:nvSpPr>
        <p:spPr bwMode="auto">
          <a:xfrm>
            <a:off x="4572000" y="836712"/>
            <a:ext cx="435597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z-Latn-AZ" sz="2000" b="1" i="0" u="none" strike="noStrike" cap="none" normalizeH="0" baseline="0" dirty="0" smtClean="0">
                <a:ln>
                  <a:noFill/>
                </a:ln>
                <a:solidFill>
                  <a:schemeClr val="tx1"/>
                </a:solidFill>
                <a:effectLst/>
                <a:latin typeface="Times New Roman" pitchFamily="18" charset="0"/>
                <a:cs typeface="Times New Roman" pitchFamily="18" charset="0"/>
              </a:rPr>
              <a:t>Ailə, Qadın və Uşaq Problemləri üzrə Dövlət Komitəsi </a:t>
            </a:r>
            <a:r>
              <a:rPr kumimoji="0" lang="az-Latn-A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və Dini Qurumlarla İş üzrə Dövlət Komitəsi ilə birgə 2016-cı il 20 sentyabr tarixində “İslamda qadın zorakılığına münasibət” adlı tədbir keçirilib. </a:t>
            </a:r>
            <a:endParaRPr kumimoji="0" lang="az-Latn-AZ"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323528" y="3933056"/>
            <a:ext cx="4427984" cy="2246769"/>
          </a:xfrm>
          <a:prstGeom prst="rect">
            <a:avLst/>
          </a:prstGeom>
        </p:spPr>
        <p:txBody>
          <a:bodyPr wrap="square">
            <a:spAutoFit/>
          </a:bodyPr>
          <a:lstStyle/>
          <a:p>
            <a:r>
              <a:rPr lang="az-Latn-AZ" sz="2000" b="1" dirty="0" smtClean="0">
                <a:latin typeface="Arial" pitchFamily="34" charset="0"/>
                <a:cs typeface="Arial" pitchFamily="34" charset="0"/>
              </a:rPr>
              <a:t>Tədbirin keçirilməsində məqsəd islamda qadın-kişi bərabərliyi, islam cəmiyyətində qadının mövqeyi, ailə dəyərlərinə və qadınlara qarşı zorakılığa islami münasibətin düzgün qiymətləndirilməsi və digərləridir.</a:t>
            </a:r>
            <a:endParaRPr lang="ru-RU" sz="20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11430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ormAutofit/>
          </a:bodyPr>
          <a:lstStyle/>
          <a:p>
            <a:pPr algn="ctr"/>
            <a:r>
              <a:rPr lang="az-Latn-AZ" sz="4000" dirty="0" smtClean="0">
                <a:solidFill>
                  <a:schemeClr val="tx1"/>
                </a:solidFill>
                <a:latin typeface="Arial" pitchFamily="34" charset="0"/>
                <a:cs typeface="Arial" pitchFamily="34" charset="0"/>
              </a:rPr>
              <a:t> </a:t>
            </a:r>
            <a:endParaRPr lang="ru-RU" sz="2800"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3059832" y="332656"/>
            <a:ext cx="5869886" cy="5453798"/>
          </a:xfrm>
        </p:spPr>
        <p:txBody>
          <a:bodyPr>
            <a:normAutofit lnSpcReduction="10000"/>
          </a:bodyPr>
          <a:lstStyle/>
          <a:p>
            <a:pPr algn="just">
              <a:buNone/>
            </a:pPr>
            <a:r>
              <a:rPr lang="az-Latn-AZ" sz="2200" dirty="0" smtClean="0">
                <a:solidFill>
                  <a:srgbClr val="002060"/>
                </a:solidFill>
                <a:latin typeface="Times New Roman" pitchFamily="18" charset="0"/>
                <a:cs typeface="Times New Roman" pitchFamily="18" charset="0"/>
              </a:rPr>
              <a:t>     </a:t>
            </a:r>
            <a:r>
              <a:rPr lang="az-Latn-AZ" sz="2200" b="1" dirty="0" smtClean="0">
                <a:latin typeface="Times New Roman" pitchFamily="18" charset="0"/>
                <a:cs typeface="Times New Roman" pitchFamily="18" charset="0"/>
              </a:rPr>
              <a:t>2008-ci ildən etibarən Ailə bayramı keçirilir.       Şamaxı, Qax, Xaçmaz, İsmayıllı  Abşeron rayonlarında Lənkəran, Şəki, Şəmkir şəhərlərində təşkil edilmişdir.      Hər il “Ailə bayramında” Azərbaycanın bütün rayonlarından 100-dən çox ailələr iştirak edir. Ailə, Qadın və Uşaq Problemləri üzrə Dövlət Komitəsi, Heydər Əliyev Fondu və BMT-nin Əhali Fondunun birgə təşkilatçılığı ilə, “Azərbaycan ailəsi” adlı filmlər festivalı uğurla həyata keçirilir. Bu filmlərdə eyni zamanda, digər vacib problemlər də öz əksini tapmışdır. Məsələn; erkən nikah, uşaqların, xüsusilə qızların təhsildən yayınması, insan alveri,  sağlamlıq imkanları  məhdud olan insanların cəmiyyətə reinteqrasiyası və s. </a:t>
            </a:r>
          </a:p>
          <a:p>
            <a:pPr algn="just">
              <a:buNone/>
            </a:pPr>
            <a:endParaRPr lang="az-Latn-AZ" sz="2200" b="1" dirty="0" smtClean="0">
              <a:solidFill>
                <a:srgbClr val="002060"/>
              </a:solidFill>
              <a:latin typeface="Times New Roman" pitchFamily="18" charset="0"/>
              <a:cs typeface="Times New Roman" pitchFamily="18" charset="0"/>
            </a:endParaRPr>
          </a:p>
          <a:p>
            <a:pPr algn="just">
              <a:buNone/>
            </a:pPr>
            <a:endParaRPr lang="ru-RU" sz="2200" dirty="0" smtClean="0">
              <a:solidFill>
                <a:srgbClr val="002060"/>
              </a:solidFill>
              <a:latin typeface="Times New Roman" pitchFamily="18" charset="0"/>
              <a:cs typeface="Times New Roman" pitchFamily="18" charset="0"/>
            </a:endParaRPr>
          </a:p>
          <a:p>
            <a:endParaRPr lang="ru-RU" dirty="0">
              <a:solidFill>
                <a:srgbClr val="002060"/>
              </a:solidFill>
            </a:endParaRPr>
          </a:p>
        </p:txBody>
      </p:sp>
      <p:pic>
        <p:nvPicPr>
          <p:cNvPr id="20483" name="Picture 3" descr="C:\Users\Aynur\Downloads\loqo-aile bayrami.jpg"/>
          <p:cNvPicPr>
            <a:picLocks noChangeAspect="1" noChangeArrowheads="1"/>
          </p:cNvPicPr>
          <p:nvPr/>
        </p:nvPicPr>
        <p:blipFill>
          <a:blip r:embed="rId2" cstate="print"/>
          <a:srcRect/>
          <a:stretch>
            <a:fillRect/>
          </a:stretch>
        </p:blipFill>
        <p:spPr bwMode="auto">
          <a:xfrm>
            <a:off x="0" y="0"/>
            <a:ext cx="3347864" cy="3059236"/>
          </a:xfrm>
          <a:prstGeom prst="rect">
            <a:avLst/>
          </a:prstGeom>
          <a:ln>
            <a:noFill/>
          </a:ln>
          <a:effectLst>
            <a:outerShdw blurRad="292100" dist="139700" dir="2700000" algn="tl" rotWithShape="0">
              <a:srgbClr val="333333">
                <a:alpha val="65000"/>
              </a:srgbClr>
            </a:outerShdw>
          </a:effectLst>
        </p:spPr>
      </p:pic>
      <p:pic>
        <p:nvPicPr>
          <p:cNvPr id="1026" name="Picture 2" descr="C:\Users\Fujitsu\Desktop\1459943637_risunok1_4b2b2d554855a4c62437141f75d0ae07.jpg"/>
          <p:cNvPicPr>
            <a:picLocks noChangeAspect="1" noChangeArrowheads="1"/>
          </p:cNvPicPr>
          <p:nvPr/>
        </p:nvPicPr>
        <p:blipFill>
          <a:blip r:embed="rId3" cstate="print"/>
          <a:srcRect/>
          <a:stretch>
            <a:fillRect/>
          </a:stretch>
        </p:blipFill>
        <p:spPr bwMode="auto">
          <a:xfrm>
            <a:off x="0" y="3212976"/>
            <a:ext cx="3419872" cy="3219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4294967295"/>
          </p:nvPr>
        </p:nvSpPr>
        <p:spPr>
          <a:xfrm>
            <a:off x="357158" y="571480"/>
            <a:ext cx="4786346" cy="5928804"/>
          </a:xfrm>
        </p:spPr>
        <p:txBody>
          <a:bodyPr>
            <a:noAutofit/>
          </a:bodyPr>
          <a:lstStyle/>
          <a:p>
            <a:pPr>
              <a:buNone/>
            </a:pPr>
            <a:r>
              <a:rPr kumimoji="0" lang="az-Latn-A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Komitənin  Uşaq və Ailələrə Dəstək Mərkəzləri icmada risk qrupuna aid olan ailə, qadın və uşaqlara dəstək göstərir, vətəndaşların müraciəti əsasında onları müxtəlif xidmətlərə yönəldirlər. Mərkəzlərin fəaliyyətindən 71 270 vətəndaş  bəhrələnmişdir. </a:t>
            </a:r>
            <a:r>
              <a:rPr kumimoji="0" lang="az-Latn-AZ"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Uşaq və Ailələrə Dəstək Mərkəzləri  tərəfindən mütəmadi olaraq, qadınlar və uşaqlar </a:t>
            </a:r>
            <a:r>
              <a:rPr kumimoji="0" lang="az-Latn-A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üçün ayrı-ayrı rayonlarda, məktəblərdə, ictimaiyyət arasında müvafiq mövzularda dəyirmi masalar, seminar-treninqlər, peşə kursları təşkil edilir.</a:t>
            </a:r>
            <a:endParaRPr lang="ru-RU" sz="2000" b="1" dirty="0">
              <a:latin typeface="Arial" pitchFamily="34" charset="0"/>
              <a:cs typeface="Arial" pitchFamily="34" charset="0"/>
            </a:endParaRPr>
          </a:p>
        </p:txBody>
      </p:sp>
      <p:pic>
        <p:nvPicPr>
          <p:cNvPr id="7" name="Picture 6" descr="C:\Users\Nargiz_Beynelxalq\Desktop\qad;nsekil\20150119_113321.jpg"/>
          <p:cNvPicPr>
            <a:picLocks noChangeAspect="1" noChangeArrowheads="1"/>
          </p:cNvPicPr>
          <p:nvPr/>
        </p:nvPicPr>
        <p:blipFill>
          <a:blip r:embed="rId2" cstate="print"/>
          <a:srcRect/>
          <a:stretch>
            <a:fillRect/>
          </a:stretch>
        </p:blipFill>
        <p:spPr bwMode="auto">
          <a:xfrm>
            <a:off x="5357826" y="357172"/>
            <a:ext cx="3311525" cy="2790825"/>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pic>
        <p:nvPicPr>
          <p:cNvPr id="9" name="Picture 2" descr="C:\Users\Nargiz_Beynelxalq\Desktop\qad;nsekil\Копия 2.jpg"/>
          <p:cNvPicPr>
            <a:picLocks noChangeAspect="1" noChangeArrowheads="1"/>
          </p:cNvPicPr>
          <p:nvPr/>
        </p:nvPicPr>
        <p:blipFill>
          <a:blip r:embed="rId3" cstate="print"/>
          <a:srcRect/>
          <a:stretch>
            <a:fillRect/>
          </a:stretch>
        </p:blipFill>
        <p:spPr bwMode="auto">
          <a:xfrm>
            <a:off x="5357818" y="3500440"/>
            <a:ext cx="3286148" cy="2879725"/>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1285852" y="500042"/>
          <a:ext cx="7143800"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ynur\AppData\Local\Temp\Rar$DI05.130\DSC_5611.JPG"/>
          <p:cNvPicPr>
            <a:picLocks noChangeAspect="1" noChangeArrowheads="1"/>
          </p:cNvPicPr>
          <p:nvPr/>
        </p:nvPicPr>
        <p:blipFill>
          <a:blip r:embed="rId2" cstate="print"/>
          <a:srcRect/>
          <a:stretch>
            <a:fillRect/>
          </a:stretch>
        </p:blipFill>
        <p:spPr bwMode="auto">
          <a:xfrm>
            <a:off x="5072066" y="285728"/>
            <a:ext cx="3357586" cy="2571768"/>
          </a:xfrm>
          <a:prstGeom prst="rect">
            <a:avLst/>
          </a:prstGeom>
          <a:ln>
            <a:noFill/>
          </a:ln>
          <a:effectLst>
            <a:outerShdw blurRad="292100" dist="139700" dir="2700000" algn="tl" rotWithShape="0">
              <a:srgbClr val="333333">
                <a:alpha val="65000"/>
              </a:srgbClr>
            </a:outerShdw>
          </a:effectLst>
        </p:spPr>
      </p:pic>
      <p:pic>
        <p:nvPicPr>
          <p:cNvPr id="4" name="Picture 2" descr="C:\Users\Aynur\AppData\Local\Temp\Rar$DI16.672\IMG_3712.jpg"/>
          <p:cNvPicPr>
            <a:picLocks noChangeAspect="1" noChangeArrowheads="1"/>
          </p:cNvPicPr>
          <p:nvPr/>
        </p:nvPicPr>
        <p:blipFill>
          <a:blip r:embed="rId3" cstate="print"/>
          <a:srcRect/>
          <a:stretch>
            <a:fillRect/>
          </a:stretch>
        </p:blipFill>
        <p:spPr bwMode="auto">
          <a:xfrm>
            <a:off x="5143504" y="3429000"/>
            <a:ext cx="3429024" cy="2857520"/>
          </a:xfrm>
          <a:prstGeom prst="rect">
            <a:avLst/>
          </a:prstGeom>
          <a:ln>
            <a:noFill/>
          </a:ln>
          <a:effectLst>
            <a:outerShdw blurRad="292100" dist="139700" dir="2700000" algn="tl" rotWithShape="0">
              <a:srgbClr val="333333">
                <a:alpha val="65000"/>
              </a:srgbClr>
            </a:outerShdw>
          </a:effectLst>
        </p:spPr>
      </p:pic>
      <p:pic>
        <p:nvPicPr>
          <p:cNvPr id="5" name="Picture 5" descr="C:\Users\Aynur\Downloads\DSC_2872.JPG"/>
          <p:cNvPicPr>
            <a:picLocks noChangeAspect="1" noChangeArrowheads="1"/>
          </p:cNvPicPr>
          <p:nvPr/>
        </p:nvPicPr>
        <p:blipFill>
          <a:blip r:embed="rId4" cstate="print"/>
          <a:srcRect/>
          <a:stretch>
            <a:fillRect/>
          </a:stretch>
        </p:blipFill>
        <p:spPr bwMode="auto">
          <a:xfrm>
            <a:off x="785786" y="3500438"/>
            <a:ext cx="3786214" cy="2786082"/>
          </a:xfrm>
          <a:prstGeom prst="rect">
            <a:avLst/>
          </a:prstGeom>
          <a:ln>
            <a:noFill/>
          </a:ln>
          <a:effectLst>
            <a:outerShdw blurRad="292100" dist="139700" dir="2700000" algn="tl" rotWithShape="0">
              <a:srgbClr val="333333">
                <a:alpha val="65000"/>
              </a:srgbClr>
            </a:outerShdw>
          </a:effectLst>
        </p:spPr>
      </p:pic>
      <p:pic>
        <p:nvPicPr>
          <p:cNvPr id="6" name="Picture 5" descr="C:\Users\Aynur\Desktop\AILE BAYRAMLARI-shekiller (stend)\2011 Xacmaz\IMG_5489.JPG"/>
          <p:cNvPicPr>
            <a:picLocks noChangeAspect="1" noChangeArrowheads="1"/>
          </p:cNvPicPr>
          <p:nvPr/>
        </p:nvPicPr>
        <p:blipFill>
          <a:blip r:embed="rId5" cstate="print"/>
          <a:srcRect/>
          <a:stretch>
            <a:fillRect/>
          </a:stretch>
        </p:blipFill>
        <p:spPr bwMode="auto">
          <a:xfrm>
            <a:off x="683568" y="260648"/>
            <a:ext cx="3888432" cy="25202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785794"/>
            <a:ext cx="4929222" cy="3170099"/>
          </a:xfrm>
          <a:prstGeom prst="rect">
            <a:avLst/>
          </a:prstGeom>
        </p:spPr>
        <p:txBody>
          <a:bodyPr wrap="square">
            <a:spAutoFit/>
          </a:bodyPr>
          <a:lstStyle/>
          <a:p>
            <a:r>
              <a:rPr lang="az-Latn-AZ" sz="2000" b="1" dirty="0" smtClean="0">
                <a:latin typeface="Arial" pitchFamily="34" charset="0"/>
                <a:cs typeface="Arial" pitchFamily="34" charset="0"/>
              </a:rPr>
              <a:t>İslam Əməkdaşlıq Təşkilatına (İƏT) üzv dövlətlərin birinci Nazirlərin  “İslam Əməkdaşlıq Təşkilatı dövlətlərində evlilik, ailə institutu və bu dəyərlərin qorunması” mövzusunda  keçirilmiş  </a:t>
            </a:r>
            <a:r>
              <a:rPr lang="az-Latn-AZ" sz="2000" b="1" dirty="0" smtClean="0">
                <a:latin typeface="Arial" pitchFamily="34" charset="0"/>
                <a:cs typeface="Arial" pitchFamily="34" charset="0"/>
              </a:rPr>
              <a:t>konfrans</a:t>
            </a:r>
          </a:p>
          <a:p>
            <a:endParaRPr lang="az-Latn-AZ" sz="2000" dirty="0" smtClean="0">
              <a:latin typeface="Arial" pitchFamily="34" charset="0"/>
              <a:cs typeface="Arial" pitchFamily="34" charset="0"/>
            </a:endParaRPr>
          </a:p>
          <a:p>
            <a:r>
              <a:rPr lang="az-Latn-AZ" sz="2000" dirty="0" smtClean="0">
                <a:latin typeface="Arial" pitchFamily="34" charset="0"/>
                <a:cs typeface="Arial" pitchFamily="34" charset="0"/>
              </a:rPr>
              <a:t> </a:t>
            </a:r>
            <a:r>
              <a:rPr lang="az-Latn-AZ" sz="2000" b="1" dirty="0" smtClean="0">
                <a:latin typeface="Arial" pitchFamily="34" charset="0"/>
                <a:cs typeface="Arial" pitchFamily="34" charset="0"/>
              </a:rPr>
              <a:t>İslam dünyasında </a:t>
            </a:r>
            <a:r>
              <a:rPr lang="az-Latn-AZ" sz="2000" b="1" dirty="0" smtClean="0">
                <a:latin typeface="Arial" pitchFamily="34" charset="0"/>
                <a:cs typeface="Arial" pitchFamily="34" charset="0"/>
              </a:rPr>
              <a:t>sosial siyasət və ailə: tələblər və ehtiyaclar” mövzusunda </a:t>
            </a:r>
            <a:r>
              <a:rPr lang="az-Latn-AZ" sz="2000" b="1" dirty="0" smtClean="0">
                <a:latin typeface="Arial" pitchFamily="34" charset="0"/>
                <a:cs typeface="Arial" pitchFamily="34" charset="0"/>
              </a:rPr>
              <a:t>keçirilmiş </a:t>
            </a:r>
            <a:r>
              <a:rPr lang="az-Latn-AZ" sz="2000" b="1" dirty="0" smtClean="0">
                <a:latin typeface="Arial" pitchFamily="34" charset="0"/>
                <a:cs typeface="Arial" pitchFamily="34" charset="0"/>
              </a:rPr>
              <a:t>konfrans </a:t>
            </a:r>
            <a:endParaRPr lang="ru-RU" sz="2000" b="1" dirty="0">
              <a:latin typeface="Arial" pitchFamily="34" charset="0"/>
              <a:cs typeface="Arial" pitchFamily="34" charset="0"/>
            </a:endParaRPr>
          </a:p>
        </p:txBody>
      </p:sp>
      <p:pic>
        <p:nvPicPr>
          <p:cNvPr id="1026" name="Picture 2" descr="C:\Users\Aynur\Desktop\загружено 9.jpg"/>
          <p:cNvPicPr>
            <a:picLocks noChangeAspect="1" noChangeArrowheads="1"/>
          </p:cNvPicPr>
          <p:nvPr/>
        </p:nvPicPr>
        <p:blipFill>
          <a:blip r:embed="rId2"/>
          <a:srcRect/>
          <a:stretch>
            <a:fillRect/>
          </a:stretch>
        </p:blipFill>
        <p:spPr bwMode="auto">
          <a:xfrm>
            <a:off x="6072198" y="1214422"/>
            <a:ext cx="2466975" cy="1847850"/>
          </a:xfrm>
          <a:prstGeom prst="rect">
            <a:avLst/>
          </a:prstGeom>
          <a:ln>
            <a:noFill/>
          </a:ln>
          <a:effectLst>
            <a:outerShdw blurRad="292100" dist="139700" dir="2700000" algn="tl" rotWithShape="0">
              <a:srgbClr val="333333">
                <a:alpha val="65000"/>
              </a:srgbClr>
            </a:outerShdw>
          </a:effectLst>
        </p:spPr>
      </p:pic>
      <p:pic>
        <p:nvPicPr>
          <p:cNvPr id="1027" name="Picture 3" descr="C:\Users\Aynur\Desktop\загружено (1).jpg"/>
          <p:cNvPicPr>
            <a:picLocks noChangeAspect="1" noChangeArrowheads="1"/>
          </p:cNvPicPr>
          <p:nvPr/>
        </p:nvPicPr>
        <p:blipFill>
          <a:blip r:embed="rId3"/>
          <a:srcRect/>
          <a:stretch>
            <a:fillRect/>
          </a:stretch>
        </p:blipFill>
        <p:spPr bwMode="auto">
          <a:xfrm>
            <a:off x="1714480" y="4143380"/>
            <a:ext cx="2562225" cy="1781175"/>
          </a:xfrm>
          <a:prstGeom prst="rect">
            <a:avLst/>
          </a:prstGeom>
          <a:ln>
            <a:noFill/>
          </a:ln>
          <a:effectLst>
            <a:outerShdw blurRad="292100" dist="139700" dir="2700000" algn="tl" rotWithShape="0">
              <a:srgbClr val="333333">
                <a:alpha val="65000"/>
              </a:srgbClr>
            </a:outerShdw>
          </a:effectLst>
        </p:spPr>
      </p:pic>
      <p:pic>
        <p:nvPicPr>
          <p:cNvPr id="1028" name="Picture 4" descr="C:\Users\Aynur\Desktop\загружено (2).jpg"/>
          <p:cNvPicPr>
            <a:picLocks noChangeAspect="1" noChangeArrowheads="1"/>
          </p:cNvPicPr>
          <p:nvPr/>
        </p:nvPicPr>
        <p:blipFill>
          <a:blip r:embed="rId4"/>
          <a:srcRect/>
          <a:stretch>
            <a:fillRect/>
          </a:stretch>
        </p:blipFill>
        <p:spPr bwMode="auto">
          <a:xfrm>
            <a:off x="5929322" y="4000504"/>
            <a:ext cx="2466975" cy="18478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ynur\Desktop\20161228_142747.jpg"/>
          <p:cNvPicPr>
            <a:picLocks noChangeAspect="1" noChangeArrowheads="1"/>
          </p:cNvPicPr>
          <p:nvPr/>
        </p:nvPicPr>
        <p:blipFill>
          <a:blip r:embed="rId2" cstate="print"/>
          <a:srcRect/>
          <a:stretch>
            <a:fillRect/>
          </a:stretch>
        </p:blipFill>
        <p:spPr bwMode="auto">
          <a:xfrm>
            <a:off x="857224" y="1285860"/>
            <a:ext cx="3714776" cy="47242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195" name="Picture 3" descr="C:\Users\Aynur\Desktop\20161228_142848.jpg"/>
          <p:cNvPicPr>
            <a:picLocks noChangeAspect="1" noChangeArrowheads="1"/>
          </p:cNvPicPr>
          <p:nvPr/>
        </p:nvPicPr>
        <p:blipFill>
          <a:blip r:embed="rId3" cstate="print"/>
          <a:srcRect/>
          <a:stretch>
            <a:fillRect/>
          </a:stretch>
        </p:blipFill>
        <p:spPr bwMode="auto">
          <a:xfrm>
            <a:off x="4786314" y="1571612"/>
            <a:ext cx="3643338" cy="45005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Заголовок 3"/>
          <p:cNvSpPr>
            <a:spLocks noGrp="1"/>
          </p:cNvSpPr>
          <p:nvPr>
            <p:ph type="title" idx="4294967295"/>
          </p:nvPr>
        </p:nvSpPr>
        <p:spPr>
          <a:xfrm>
            <a:off x="1285852" y="274638"/>
            <a:ext cx="7643866" cy="1143000"/>
          </a:xfrm>
        </p:spPr>
        <p:txBody>
          <a:bodyPr>
            <a:noAutofit/>
          </a:bodyPr>
          <a:lstStyle/>
          <a:p>
            <a:pPr algn="ctr"/>
            <a:r>
              <a:rPr lang="az-Latn-AZ" sz="2400" b="1" dirty="0">
                <a:solidFill>
                  <a:schemeClr val="tx1"/>
                </a:solidFill>
                <a:latin typeface="Arial" pitchFamily="34" charset="0"/>
                <a:cs typeface="Arial" pitchFamily="34" charset="0"/>
              </a:rPr>
              <a:t>BMT-nin dəstəyi ilə nəşr edilən TUDOR ROSE adlı nüfuzlu nəşrlərdə Azərbaycanın ailə və gender siyasətinə dair </a:t>
            </a:r>
            <a:r>
              <a:rPr lang="az-Latn-AZ" sz="2400" b="1" dirty="0" smtClean="0">
                <a:solidFill>
                  <a:schemeClr val="tx1"/>
                </a:solidFill>
                <a:latin typeface="Arial" pitchFamily="34" charset="0"/>
                <a:cs typeface="Arial" pitchFamily="34" charset="0"/>
              </a:rPr>
              <a:t>məqalələr çap </a:t>
            </a:r>
            <a:r>
              <a:rPr lang="az-Latn-AZ" sz="2400" b="1" dirty="0" smtClean="0">
                <a:solidFill>
                  <a:schemeClr val="tx1"/>
                </a:solidFill>
                <a:latin typeface="Arial" pitchFamily="34" charset="0"/>
                <a:cs typeface="Arial" pitchFamily="34" charset="0"/>
              </a:rPr>
              <a:t>olunmuşdur</a:t>
            </a:r>
            <a:endParaRPr lang="ru-RU" sz="2400" b="1"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ynur\Desktop\AILE BAYRAMLARI-shekiller (stend)\2010 Qax\DSCF5078.jpg"/>
          <p:cNvPicPr>
            <a:picLocks noChangeAspect="1" noChangeArrowheads="1"/>
          </p:cNvPicPr>
          <p:nvPr/>
        </p:nvPicPr>
        <p:blipFill>
          <a:blip r:embed="rId2" cstate="print"/>
          <a:srcRect/>
          <a:stretch>
            <a:fillRect/>
          </a:stretch>
        </p:blipFill>
        <p:spPr bwMode="auto">
          <a:xfrm>
            <a:off x="4857752" y="214290"/>
            <a:ext cx="4000528" cy="2835375"/>
          </a:xfrm>
          <a:prstGeom prst="rect">
            <a:avLst/>
          </a:prstGeom>
          <a:noFill/>
        </p:spPr>
      </p:pic>
      <p:pic>
        <p:nvPicPr>
          <p:cNvPr id="1027" name="Picture 3" descr="C:\Users\Aynur\Desktop\AILE BAYRAMLARI-shekiller (stend)\2008 Shamaxi\PDVD_050.BMP"/>
          <p:cNvPicPr>
            <a:picLocks noChangeAspect="1" noChangeArrowheads="1"/>
          </p:cNvPicPr>
          <p:nvPr/>
        </p:nvPicPr>
        <p:blipFill>
          <a:blip r:embed="rId3"/>
          <a:srcRect/>
          <a:stretch>
            <a:fillRect/>
          </a:stretch>
        </p:blipFill>
        <p:spPr bwMode="auto">
          <a:xfrm>
            <a:off x="142844" y="3643314"/>
            <a:ext cx="4000528" cy="3000396"/>
          </a:xfrm>
          <a:prstGeom prst="rect">
            <a:avLst/>
          </a:prstGeom>
          <a:noFill/>
        </p:spPr>
      </p:pic>
      <p:pic>
        <p:nvPicPr>
          <p:cNvPr id="1028" name="Picture 4" descr="C:\Users\Aynur\Desktop\AILE BAYRAMLARI-shekiller (stend)\2014 Absheron\IMG_1114.JPG"/>
          <p:cNvPicPr>
            <a:picLocks noChangeAspect="1" noChangeArrowheads="1"/>
          </p:cNvPicPr>
          <p:nvPr/>
        </p:nvPicPr>
        <p:blipFill>
          <a:blip r:embed="rId4" cstate="print"/>
          <a:srcRect/>
          <a:stretch>
            <a:fillRect/>
          </a:stretch>
        </p:blipFill>
        <p:spPr bwMode="auto">
          <a:xfrm>
            <a:off x="285720" y="214290"/>
            <a:ext cx="4071965" cy="2714644"/>
          </a:xfrm>
          <a:prstGeom prst="rect">
            <a:avLst/>
          </a:prstGeom>
          <a:noFill/>
        </p:spPr>
      </p:pic>
      <p:pic>
        <p:nvPicPr>
          <p:cNvPr id="1029" name="Picture 5" descr="C:\Users\Aynur\Desktop\AILE BAYRAMLARI-shekiller (stend)\2013 Sheki\DSC_2088.JPG"/>
          <p:cNvPicPr>
            <a:picLocks noChangeAspect="1" noChangeArrowheads="1"/>
          </p:cNvPicPr>
          <p:nvPr/>
        </p:nvPicPr>
        <p:blipFill>
          <a:blip r:embed="rId5" cstate="print"/>
          <a:srcRect/>
          <a:stretch>
            <a:fillRect/>
          </a:stretch>
        </p:blipFill>
        <p:spPr bwMode="auto">
          <a:xfrm>
            <a:off x="4429124" y="3643314"/>
            <a:ext cx="4464143" cy="295677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2"/>
          <p:cNvSpPr>
            <a:spLocks noChangeArrowheads="1"/>
          </p:cNvSpPr>
          <p:nvPr/>
        </p:nvSpPr>
        <p:spPr bwMode="auto">
          <a:xfrm>
            <a:off x="395288" y="2349500"/>
            <a:ext cx="4248150" cy="1200150"/>
          </a:xfrm>
          <a:prstGeom prst="rect">
            <a:avLst/>
          </a:prstGeom>
          <a:noFill/>
          <a:ln w="9525">
            <a:noFill/>
            <a:miter lim="800000"/>
            <a:headEnd/>
            <a:tailEnd/>
          </a:ln>
        </p:spPr>
        <p:txBody>
          <a:bodyPr>
            <a:spAutoFit/>
          </a:bodyPr>
          <a:lstStyle/>
          <a:p>
            <a:endParaRPr lang="en-US"/>
          </a:p>
          <a:p>
            <a:endParaRPr lang="en-US"/>
          </a:p>
          <a:p>
            <a:endParaRPr lang="en-US"/>
          </a:p>
          <a:p>
            <a:endParaRPr lang="en-US"/>
          </a:p>
        </p:txBody>
      </p:sp>
      <p:sp>
        <p:nvSpPr>
          <p:cNvPr id="5" name="Прямоугольник с двумя скругленными противолежащими углами 4"/>
          <p:cNvSpPr/>
          <p:nvPr/>
        </p:nvSpPr>
        <p:spPr>
          <a:xfrm>
            <a:off x="714375" y="214291"/>
            <a:ext cx="7786688" cy="128589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anchor="ctr"/>
          <a:lstStyle/>
          <a:p>
            <a:pPr algn="ctr">
              <a:defRPr/>
            </a:pPr>
            <a:r>
              <a:rPr lang="az-Latn-AZ" sz="2800" b="1" dirty="0" smtClean="0">
                <a:latin typeface="Arial" pitchFamily="34" charset="0"/>
                <a:cs typeface="Arial" pitchFamily="34" charset="0"/>
              </a:rPr>
              <a:t>Qoşulduğumuz  </a:t>
            </a:r>
            <a:r>
              <a:rPr lang="az-Latn-AZ" sz="2800" b="1" dirty="0">
                <a:latin typeface="Arial" pitchFamily="34" charset="0"/>
                <a:cs typeface="Arial" pitchFamily="34" charset="0"/>
              </a:rPr>
              <a:t>beynəlxalq </a:t>
            </a:r>
            <a:r>
              <a:rPr lang="az-Latn-AZ" sz="2800" b="1" dirty="0" smtClean="0">
                <a:latin typeface="Arial" pitchFamily="34" charset="0"/>
                <a:cs typeface="Arial" pitchFamily="34" charset="0"/>
              </a:rPr>
              <a:t> Konvensiya və normativ sənədlər </a:t>
            </a:r>
            <a:endParaRPr lang="en-US" sz="2800" b="1" dirty="0">
              <a:latin typeface="Arial" pitchFamily="34" charset="0"/>
              <a:cs typeface="Arial" pitchFamily="34" charset="0"/>
            </a:endParaRPr>
          </a:p>
        </p:txBody>
      </p:sp>
      <p:sp>
        <p:nvSpPr>
          <p:cNvPr id="6" name="Прямоугольник 5"/>
          <p:cNvSpPr/>
          <p:nvPr/>
        </p:nvSpPr>
        <p:spPr>
          <a:xfrm>
            <a:off x="0" y="1340768"/>
            <a:ext cx="5292080" cy="6217087"/>
          </a:xfrm>
          <a:prstGeom prst="rect">
            <a:avLst/>
          </a:prstGeom>
        </p:spPr>
        <p:txBody>
          <a:bodyPr wrap="square">
            <a:spAutoFit/>
          </a:bodyPr>
          <a:lstStyle/>
          <a:p>
            <a:pPr>
              <a:defRPr/>
            </a:pPr>
            <a:endParaRPr lang="az-Latn-AZ" dirty="0">
              <a:latin typeface="Times New Roman" pitchFamily="18" charset="0"/>
              <a:cs typeface="Times New Roman" pitchFamily="18" charset="0"/>
            </a:endParaRPr>
          </a:p>
          <a:p>
            <a:pPr>
              <a:buBlip>
                <a:blip r:embed="rId3"/>
              </a:buBlip>
              <a:defRPr/>
            </a:pPr>
            <a:r>
              <a:rPr lang="az-Latn-AZ" sz="2000" b="1" dirty="0">
                <a:latin typeface="Times New Roman" pitchFamily="18" charset="0"/>
                <a:cs typeface="Times New Roman" pitchFamily="18" charset="0"/>
              </a:rPr>
              <a:t>“</a:t>
            </a:r>
            <a:r>
              <a:rPr lang="az-Latn-AZ" sz="2000" b="1" dirty="0">
                <a:latin typeface="Arial" pitchFamily="34" charset="0"/>
                <a:cs typeface="Arial" pitchFamily="34" charset="0"/>
              </a:rPr>
              <a:t>Uşaq hüquqları haqqında” Konvensiya</a:t>
            </a:r>
          </a:p>
          <a:p>
            <a:pPr>
              <a:buBlip>
                <a:blip r:embed="rId3"/>
              </a:buBlip>
              <a:defRPr/>
            </a:pPr>
            <a:r>
              <a:rPr lang="az-Latn-AZ" sz="2000" b="1" dirty="0" smtClean="0">
                <a:latin typeface="Arial" pitchFamily="34" charset="0"/>
                <a:cs typeface="Arial" pitchFamily="34" charset="0"/>
              </a:rPr>
              <a:t>Qadınlara </a:t>
            </a:r>
            <a:r>
              <a:rPr lang="az-Latn-AZ" sz="2000" b="1" dirty="0">
                <a:latin typeface="Arial" pitchFamily="34" charset="0"/>
                <a:cs typeface="Arial" pitchFamily="34" charset="0"/>
              </a:rPr>
              <a:t>qarşı ayrı- seçkiliyin bütün formalarının ləğv edilməsi   haqqında” </a:t>
            </a:r>
            <a:r>
              <a:rPr lang="az-Latn-AZ" sz="2000" b="1" dirty="0" smtClean="0">
                <a:latin typeface="Arial" pitchFamily="34" charset="0"/>
                <a:cs typeface="Arial" pitchFamily="34" charset="0"/>
              </a:rPr>
              <a:t>Konvensiya</a:t>
            </a:r>
          </a:p>
          <a:p>
            <a:pPr>
              <a:buBlip>
                <a:blip r:embed="rId3"/>
              </a:buBlip>
              <a:defRPr/>
            </a:pPr>
            <a:r>
              <a:rPr lang="az-Latn-AZ" sz="2000" b="1" dirty="0">
                <a:latin typeface="Arial" pitchFamily="34" charset="0"/>
                <a:cs typeface="Arial" pitchFamily="34" charset="0"/>
              </a:rPr>
              <a:t>Qadınların siyasi hüquqları haqqında”Konvensiya</a:t>
            </a:r>
          </a:p>
          <a:p>
            <a:pPr>
              <a:buBlip>
                <a:blip r:embed="rId3"/>
              </a:buBlip>
              <a:defRPr/>
            </a:pPr>
            <a:r>
              <a:rPr lang="az-Latn-AZ" sz="2000" b="1" dirty="0" smtClean="0">
                <a:latin typeface="Arial" pitchFamily="34" charset="0"/>
                <a:cs typeface="Arial" pitchFamily="34" charset="0"/>
              </a:rPr>
              <a:t> </a:t>
            </a:r>
            <a:r>
              <a:rPr lang="az-Latn-AZ" sz="2000" b="1" dirty="0">
                <a:latin typeface="Arial" pitchFamily="34" charset="0"/>
                <a:cs typeface="Arial" pitchFamily="34" charset="0"/>
              </a:rPr>
              <a:t>“Analığın mühafizəsi haqqında” Konvensiya</a:t>
            </a:r>
          </a:p>
          <a:p>
            <a:pPr>
              <a:buBlip>
                <a:blip r:embed="rId3"/>
              </a:buBlip>
              <a:defRPr/>
            </a:pPr>
            <a:r>
              <a:rPr lang="az-Latn-AZ" sz="2000" b="1" dirty="0" smtClean="0">
                <a:latin typeface="Arial" pitchFamily="34" charset="0"/>
                <a:cs typeface="Arial" pitchFamily="34" charset="0"/>
              </a:rPr>
              <a:t>“</a:t>
            </a:r>
            <a:r>
              <a:rPr lang="az-Latn-AZ" sz="2000" b="1" dirty="0">
                <a:latin typeface="Arial" pitchFamily="34" charset="0"/>
                <a:cs typeface="Arial" pitchFamily="34" charset="0"/>
              </a:rPr>
              <a:t>Uşaq hüquqları haqqında” BMT Konvensiyasının “Uşaq alverinə, uşaq fahişəliyinə və uşaq pornoqrafiyasına dair Fakultativ Protokolu”</a:t>
            </a:r>
          </a:p>
          <a:p>
            <a:pPr>
              <a:buBlip>
                <a:blip r:embed="rId3"/>
              </a:buBlip>
              <a:defRPr/>
            </a:pPr>
            <a:r>
              <a:rPr lang="az-Latn-AZ" sz="2000" b="1" dirty="0">
                <a:latin typeface="Arial" pitchFamily="34" charset="0"/>
                <a:cs typeface="Arial" pitchFamily="34" charset="0"/>
              </a:rPr>
              <a:t>Uşaq hüquqları Konvensiyasının “Uşaqların silahlı münaqişələrə cəlb edilməsinə dair Fakültativ Protokolu</a:t>
            </a:r>
            <a:r>
              <a:rPr lang="az-Latn-AZ" sz="2000" b="1" dirty="0" smtClean="0">
                <a:latin typeface="Arial" pitchFamily="34" charset="0"/>
                <a:cs typeface="Arial" pitchFamily="34" charset="0"/>
              </a:rPr>
              <a:t>” və digərləri</a:t>
            </a:r>
            <a:endParaRPr lang="az-Latn-AZ" sz="2000" b="1" dirty="0">
              <a:latin typeface="Arial" pitchFamily="34" charset="0"/>
              <a:cs typeface="Arial" pitchFamily="34" charset="0"/>
            </a:endParaRPr>
          </a:p>
          <a:p>
            <a:pPr>
              <a:buFont typeface="Wingdings" pitchFamily="2" charset="2"/>
              <a:buChar char="Ø"/>
              <a:defRPr/>
            </a:pPr>
            <a:endParaRPr lang="az-Latn-AZ" sz="2000" b="1" dirty="0">
              <a:latin typeface="Arial" pitchFamily="34" charset="0"/>
              <a:cs typeface="Arial" pitchFamily="34" charset="0"/>
            </a:endParaRPr>
          </a:p>
          <a:p>
            <a:pPr>
              <a:buFont typeface="Wingdings" pitchFamily="2" charset="2"/>
              <a:buChar char="Ø"/>
              <a:defRPr/>
            </a:pPr>
            <a:endParaRPr lang="ru-RU" sz="2200" b="1" dirty="0">
              <a:latin typeface="Arial" pitchFamily="34" charset="0"/>
              <a:cs typeface="Arial" pitchFamily="34" charset="0"/>
            </a:endParaRPr>
          </a:p>
          <a:p>
            <a:pPr>
              <a:defRPr/>
            </a:pPr>
            <a:r>
              <a:rPr lang="en-US" dirty="0">
                <a:latin typeface="Arial" pitchFamily="34" charset="0"/>
                <a:cs typeface="Arial" pitchFamily="34" charset="0"/>
              </a:rPr>
              <a:t> </a:t>
            </a:r>
          </a:p>
        </p:txBody>
      </p:sp>
      <p:pic>
        <p:nvPicPr>
          <p:cNvPr id="7" name="Picture 1" descr="D:\1 Works\S\Slaydi\Jenshini Azerbaijana\oblojki\111.jpg"/>
          <p:cNvPicPr>
            <a:picLocks noChangeAspect="1" noChangeArrowheads="1"/>
          </p:cNvPicPr>
          <p:nvPr/>
        </p:nvPicPr>
        <p:blipFill>
          <a:blip r:embed="rId4" cstate="print"/>
          <a:srcRect/>
          <a:stretch>
            <a:fillRect/>
          </a:stretch>
        </p:blipFill>
        <p:spPr bwMode="auto">
          <a:xfrm>
            <a:off x="5500694" y="1714488"/>
            <a:ext cx="3522662" cy="49799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0" y="0"/>
            <a:ext cx="7745413" cy="1071563"/>
          </a:xfrm>
          <a:noFill/>
          <a:ln>
            <a:noFill/>
          </a:ln>
        </p:spPr>
        <p:style>
          <a:lnRef idx="2">
            <a:schemeClr val="dk1"/>
          </a:lnRef>
          <a:fillRef idx="1">
            <a:schemeClr val="lt1"/>
          </a:fillRef>
          <a:effectRef idx="0">
            <a:schemeClr val="dk1"/>
          </a:effectRef>
          <a:fontRef idx="minor">
            <a:schemeClr val="dk1"/>
          </a:fontRef>
        </p:style>
        <p:txBody>
          <a:bodyPr>
            <a:noAutofit/>
            <a:scene3d>
              <a:camera prst="orthographicFront"/>
              <a:lightRig rig="soft" dir="t"/>
            </a:scene3d>
            <a:sp3d prstMaterial="softEdge">
              <a:bevelT w="25400" h="25400"/>
            </a:sp3d>
          </a:bodyPr>
          <a:lstStyle/>
          <a:p>
            <a:pPr algn="ctr"/>
            <a:r>
              <a:rPr lang="en-US" sz="2400" b="1" dirty="0" smtClean="0">
                <a:solidFill>
                  <a:schemeClr val="tx1"/>
                </a:solidFill>
                <a:latin typeface="Arial" pitchFamily="34" charset="0"/>
                <a:cs typeface="Arial" pitchFamily="34" charset="0"/>
              </a:rPr>
              <a:t/>
            </a:r>
            <a:br>
              <a:rPr lang="en-US" sz="2400" b="1" dirty="0" smtClean="0">
                <a:solidFill>
                  <a:schemeClr val="tx1"/>
                </a:solidFill>
                <a:latin typeface="Arial" pitchFamily="34" charset="0"/>
                <a:cs typeface="Arial" pitchFamily="34" charset="0"/>
              </a:rPr>
            </a:br>
            <a:r>
              <a:rPr lang="az-Latn-AZ" sz="2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az-Latn-AZ" sz="2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Содержимое 1"/>
          <p:cNvSpPr>
            <a:spLocks noGrp="1"/>
          </p:cNvSpPr>
          <p:nvPr>
            <p:ph idx="4294967295"/>
          </p:nvPr>
        </p:nvSpPr>
        <p:spPr>
          <a:xfrm>
            <a:off x="928662" y="785794"/>
            <a:ext cx="8001056" cy="5572142"/>
          </a:xfrm>
        </p:spPr>
        <p:txBody>
          <a:bodyPr>
            <a:noAutofit/>
          </a:bodyPr>
          <a:lstStyle/>
          <a:p>
            <a:pPr>
              <a:buFont typeface="Wingdings" pitchFamily="2" charset="2"/>
              <a:buChar char="q"/>
            </a:pPr>
            <a:r>
              <a:rPr lang="en-US" sz="2000" b="1" dirty="0" smtClean="0">
                <a:latin typeface="Arial" pitchFamily="34" charset="0"/>
                <a:cs typeface="Arial" pitchFamily="34" charset="0"/>
              </a:rPr>
              <a:t>“</a:t>
            </a:r>
            <a:r>
              <a:rPr lang="az-Latn-AZ" sz="2000" b="1" dirty="0" smtClean="0">
                <a:latin typeface="Arial" pitchFamily="34" charset="0"/>
                <a:cs typeface="Arial" pitchFamily="34" charset="0"/>
              </a:rPr>
              <a:t>2008-2015-ci illərdə Azərbaycan Respublikasında yoxsulluğun azaldılması və davamlı inkişaf Dövlət Proqramı</a:t>
            </a:r>
            <a:r>
              <a:rPr lang="en-US" sz="2000" b="1" dirty="0" smtClean="0">
                <a:latin typeface="Arial" pitchFamily="34" charset="0"/>
                <a:cs typeface="Arial" pitchFamily="34" charset="0"/>
              </a:rPr>
              <a:t>”;</a:t>
            </a:r>
          </a:p>
          <a:p>
            <a:pPr>
              <a:buFont typeface="Wingdings" pitchFamily="2" charset="2"/>
              <a:buChar char="q"/>
            </a:pPr>
            <a:r>
              <a:rPr lang="az-Latn-AZ" sz="2000" b="1" dirty="0" smtClean="0">
                <a:latin typeface="Arial" pitchFamily="34" charset="0"/>
                <a:cs typeface="Arial" pitchFamily="34" charset="0"/>
              </a:rPr>
              <a:t>“Azərbaycan Respublikasının Məşğulluq Strategiyasının həyata keçirilməsi üzrə 2011-2015-ci illər üçün Dövlət Proqramı”;</a:t>
            </a:r>
            <a:endParaRPr lang="en-US" sz="2000" b="1" dirty="0" smtClean="0">
              <a:latin typeface="Arial" pitchFamily="34" charset="0"/>
              <a:cs typeface="Arial" pitchFamily="34" charset="0"/>
            </a:endParaRPr>
          </a:p>
          <a:p>
            <a:pPr>
              <a:buFont typeface="Wingdings" pitchFamily="2" charset="2"/>
              <a:buChar char="q"/>
            </a:pPr>
            <a:r>
              <a:rPr lang="az-Latn-AZ" sz="2000" b="1" dirty="0" smtClean="0">
                <a:latin typeface="Arial" pitchFamily="34" charset="0"/>
                <a:cs typeface="Arial" pitchFamily="34" charset="0"/>
              </a:rPr>
              <a:t>“Azərbaycan Respublikası regionlarının sosial-iqtisadi inkişafı Dövlət Proqramı” (2004-2008, 2009-2013, 2014-2018-ci illər);</a:t>
            </a:r>
            <a:endParaRPr lang="az-Latn-AZ" sz="2000" b="1" dirty="0">
              <a:latin typeface="Arial" pitchFamily="34" charset="0"/>
              <a:cs typeface="Arial" pitchFamily="34" charset="0"/>
            </a:endParaRPr>
          </a:p>
          <a:p>
            <a:pPr>
              <a:buFont typeface="Wingdings" pitchFamily="2" charset="2"/>
              <a:buChar char="q"/>
              <a:tabLst>
                <a:tab pos="0" algn="l"/>
              </a:tabLst>
            </a:pPr>
            <a:r>
              <a:rPr lang="ru-RU" sz="2000" b="1" dirty="0" err="1" smtClean="0">
                <a:latin typeface="Arial" pitchFamily="34" charset="0"/>
                <a:cs typeface="Arial" pitchFamily="34" charset="0"/>
              </a:rPr>
              <a:t>Azərbaycan Respublikasında insan</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hüquq</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və azadlıqlarının müdafiəsinin səmərəliliyini artırmaq sahəsində Milli</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Fəaliyyət Proqramı</a:t>
            </a:r>
            <a:r>
              <a:rPr lang="az-Latn-AZ" sz="2000" b="1" dirty="0" smtClean="0">
                <a:latin typeface="Arial" pitchFamily="34" charset="0"/>
                <a:cs typeface="Arial" pitchFamily="34" charset="0"/>
              </a:rPr>
              <a:t> (2011)</a:t>
            </a:r>
            <a:r>
              <a:rPr lang="az-Latn-AZ" sz="2000" b="1" dirty="0">
                <a:latin typeface="Arial" pitchFamily="34" charset="0"/>
                <a:cs typeface="Arial" pitchFamily="34" charset="0"/>
              </a:rPr>
              <a:t>;</a:t>
            </a:r>
            <a:endParaRPr lang="en-US" sz="2000" b="1" dirty="0" smtClean="0">
              <a:latin typeface="Arial" pitchFamily="34" charset="0"/>
              <a:cs typeface="Arial" pitchFamily="34" charset="0"/>
            </a:endParaRPr>
          </a:p>
          <a:p>
            <a:pPr>
              <a:buFont typeface="Wingdings" pitchFamily="2" charset="2"/>
              <a:buChar char="q"/>
            </a:pPr>
            <a:r>
              <a:rPr lang="az-Latn-AZ" sz="2000" b="1" dirty="0" smtClean="0">
                <a:latin typeface="Arial" pitchFamily="34" charset="0"/>
                <a:cs typeface="Arial" pitchFamily="34" charset="0"/>
              </a:rPr>
              <a:t>Sahibkarlığa Kömək Milli Fondunun yaradılması (2002); </a:t>
            </a:r>
            <a:endParaRPr lang="en-US" sz="2000" b="1" dirty="0" smtClean="0">
              <a:latin typeface="Arial" pitchFamily="34" charset="0"/>
              <a:cs typeface="Arial" pitchFamily="34" charset="0"/>
            </a:endParaRPr>
          </a:p>
          <a:p>
            <a:pPr>
              <a:buFont typeface="Wingdings" pitchFamily="2" charset="2"/>
              <a:buChar char="q"/>
            </a:pPr>
            <a:r>
              <a:rPr lang="az-Latn-AZ" sz="2000" b="1" dirty="0" smtClean="0">
                <a:latin typeface="Arial" pitchFamily="34" charset="0"/>
                <a:cs typeface="Arial" pitchFamily="34" charset="0"/>
              </a:rPr>
              <a:t>Azərbaycan Respublikasının İnsan alverinə qarşı mübarizə üzrə Milli Fəaliyyət Planı  (2014-2018-cü illər);</a:t>
            </a:r>
          </a:p>
          <a:p>
            <a:pPr>
              <a:buFont typeface="Wingdings" pitchFamily="2" charset="2"/>
              <a:buChar char="q"/>
            </a:pPr>
            <a:r>
              <a:rPr lang="az-Latn-AZ" sz="2000" b="1" dirty="0" smtClean="0">
                <a:latin typeface="Arial" pitchFamily="34" charset="0"/>
                <a:cs typeface="Arial" pitchFamily="34" charset="0"/>
              </a:rPr>
              <a:t> “Ana və uşaqların sağlamlığının yaxşılaşdırılmasına 2014-2020-ci illər üçün Dövlət Proqramı”;</a:t>
            </a:r>
          </a:p>
          <a:p>
            <a:pPr>
              <a:buNone/>
            </a:pPr>
            <a:endParaRPr lang="ru-RU"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9188" y="214312"/>
            <a:ext cx="3571875" cy="2285993"/>
          </a:xfr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numCol="1" anchorCtr="0" compatLnSpc="1">
            <a:prstTxWarp prst="textNoShape">
              <a:avLst/>
            </a:prstTxWarp>
            <a:normAutofit/>
          </a:bodyPr>
          <a:lstStyle/>
          <a:p>
            <a:pPr algn="ctr"/>
            <a:r>
              <a:rPr lang="az-Latn-AZ" sz="2400" b="1" dirty="0" smtClean="0">
                <a:solidFill>
                  <a:schemeClr val="tx1"/>
                </a:solidFill>
                <a:effectLst>
                  <a:outerShdw blurRad="38100" dist="38100" dir="2700000" algn="tl">
                    <a:srgbClr val="FFFFFF"/>
                  </a:outerShdw>
                </a:effectLst>
                <a:latin typeface="Arial" pitchFamily="34" charset="0"/>
                <a:cs typeface="Arial" pitchFamily="34" charset="0"/>
              </a:rPr>
              <a:t>“Azərbaycan 2020:Gələcəyə baxış” İnkişaf Konsepsiyası</a:t>
            </a:r>
            <a:endParaRPr lang="ru-RU" sz="2400" b="1" dirty="0" smtClean="0">
              <a:solidFill>
                <a:schemeClr val="tx1"/>
              </a:solidFill>
              <a:effectLst>
                <a:outerShdw blurRad="38100" dist="38100" dir="2700000" algn="tl">
                  <a:srgbClr val="FFFFFF"/>
                </a:outerShdw>
              </a:effectLst>
              <a:latin typeface="Arial" pitchFamily="34" charset="0"/>
              <a:cs typeface="Arial" pitchFamily="34" charset="0"/>
            </a:endParaRPr>
          </a:p>
        </p:txBody>
      </p:sp>
      <p:sp>
        <p:nvSpPr>
          <p:cNvPr id="3" name="Содержимое 2"/>
          <p:cNvSpPr>
            <a:spLocks noGrp="1"/>
          </p:cNvSpPr>
          <p:nvPr>
            <p:ph idx="1"/>
          </p:nvPr>
        </p:nvSpPr>
        <p:spPr>
          <a:xfrm>
            <a:off x="285750" y="3143250"/>
            <a:ext cx="8501063" cy="3214688"/>
          </a:xfrm>
        </p:spPr>
        <p:txBody>
          <a:bodyPr>
            <a:normAutofit lnSpcReduction="10000"/>
          </a:bodyPr>
          <a:lstStyle/>
          <a:p>
            <a:pPr>
              <a:lnSpc>
                <a:spcPct val="90000"/>
              </a:lnSpc>
              <a:buFont typeface="Wingdings 2" pitchFamily="18" charset="2"/>
              <a:buNone/>
            </a:pPr>
            <a:r>
              <a:rPr lang="az-Latn-AZ" sz="1600" dirty="0" smtClean="0">
                <a:latin typeface="Arial" pitchFamily="34" charset="0"/>
                <a:cs typeface="Arial" pitchFamily="34" charset="0"/>
              </a:rPr>
              <a:t>7.</a:t>
            </a:r>
            <a:r>
              <a:rPr lang="en-US" sz="1600" dirty="0" smtClean="0">
                <a:latin typeface="Arial" pitchFamily="34" charset="0"/>
                <a:cs typeface="Arial" pitchFamily="34" charset="0"/>
              </a:rPr>
              <a:t>  </a:t>
            </a:r>
            <a:r>
              <a:rPr lang="az-Latn-AZ" sz="1600" dirty="0" smtClean="0">
                <a:latin typeface="Arial" pitchFamily="34" charset="0"/>
                <a:cs typeface="Arial" pitchFamily="34" charset="0"/>
              </a:rPr>
              <a:t> </a:t>
            </a:r>
            <a:r>
              <a:rPr lang="az-Latn-AZ" sz="1600" b="1" dirty="0" smtClean="0">
                <a:latin typeface="Arial" pitchFamily="34" charset="0"/>
                <a:cs typeface="Arial" pitchFamily="34" charset="0"/>
              </a:rPr>
              <a:t>İnsan kapitalının inkişafı və səmərəli sosial müdafiə sisteminin qurulması</a:t>
            </a:r>
          </a:p>
          <a:p>
            <a:pPr>
              <a:lnSpc>
                <a:spcPct val="90000"/>
              </a:lnSpc>
              <a:buFont typeface="Wingdings 2" pitchFamily="18" charset="2"/>
              <a:buNone/>
            </a:pPr>
            <a:r>
              <a:rPr lang="az-Latn-AZ" sz="1600" b="1" dirty="0" smtClean="0">
                <a:latin typeface="Arial" pitchFamily="34" charset="0"/>
                <a:cs typeface="Arial" pitchFamily="34" charset="0"/>
              </a:rPr>
              <a:t>7.1. Əhalinin sağlamlığı və səhiyyə sahəsində qarşıda duran başlıca vəzifələr;</a:t>
            </a:r>
          </a:p>
          <a:p>
            <a:pPr>
              <a:lnSpc>
                <a:spcPct val="90000"/>
              </a:lnSpc>
              <a:buFont typeface="Wingdings 2" pitchFamily="18" charset="2"/>
              <a:buNone/>
            </a:pPr>
            <a:r>
              <a:rPr lang="az-Latn-AZ" sz="1600" b="1" dirty="0" smtClean="0">
                <a:latin typeface="Arial" pitchFamily="34" charset="0"/>
                <a:cs typeface="Arial" pitchFamily="34" charset="0"/>
              </a:rPr>
              <a:t>7.2. Müasir təhsil sisteminin formalaşdırılması;</a:t>
            </a:r>
          </a:p>
          <a:p>
            <a:pPr>
              <a:lnSpc>
                <a:spcPct val="90000"/>
              </a:lnSpc>
              <a:buFont typeface="Wingdings 2" pitchFamily="18" charset="2"/>
              <a:buNone/>
            </a:pPr>
            <a:r>
              <a:rPr lang="az-Latn-AZ" sz="1600" b="1" dirty="0" smtClean="0">
                <a:latin typeface="Arial" pitchFamily="34" charset="0"/>
                <a:cs typeface="Arial" pitchFamily="34" charset="0"/>
              </a:rPr>
              <a:t>7.4. Gender bərabərliyinin təmin olunması və ailənin inkişafı.</a:t>
            </a:r>
          </a:p>
          <a:p>
            <a:pPr>
              <a:lnSpc>
                <a:spcPct val="90000"/>
              </a:lnSpc>
              <a:buFont typeface="Wingdings 2" pitchFamily="18" charset="2"/>
              <a:buNone/>
            </a:pPr>
            <a:endParaRPr lang="az-Latn-AZ" sz="1600" b="1" dirty="0" smtClean="0">
              <a:latin typeface="Arial" pitchFamily="34" charset="0"/>
              <a:cs typeface="Arial" pitchFamily="34" charset="0"/>
            </a:endParaRPr>
          </a:p>
          <a:p>
            <a:pPr>
              <a:lnSpc>
                <a:spcPct val="90000"/>
              </a:lnSpc>
              <a:buFont typeface="Wingdings 2" pitchFamily="18" charset="2"/>
              <a:buNone/>
            </a:pPr>
            <a:r>
              <a:rPr lang="az-Latn-AZ" sz="2000" b="1" dirty="0" smtClean="0">
                <a:latin typeface="Arial" pitchFamily="34" charset="0"/>
                <a:ea typeface="Times New Roman" pitchFamily="18" charset="0"/>
                <a:cs typeface="Arial" pitchFamily="34" charset="0"/>
              </a:rPr>
              <a:t>      Konsepiyaya əsasən “Azərbaycan ailəsi Strategiyası”nın, Uşaq Məcəlləsinin və Uşaq  Strategiyasının hazırlanması  nəzərdə tutulur.  Eyni  zamanda  “Ailə psixoloqu”  İnstitutu, məişət  zorakılığına  məruz  qalmış  şəxslər  üçün yardım  mərkəzləri və sığınacaqlar,  həmçinin  ölkədə  zorakılıq, təhsildən yayınma  və  erkən  nikah  halları üzrə monitorinq  sistemi  yaradılacaqdır.</a:t>
            </a:r>
          </a:p>
          <a:p>
            <a:pPr>
              <a:lnSpc>
                <a:spcPct val="90000"/>
              </a:lnSpc>
              <a:buFont typeface="Wingdings 2" pitchFamily="18" charset="2"/>
              <a:buNone/>
            </a:pPr>
            <a:endParaRPr lang="ru-RU" sz="1600" b="1" dirty="0" smtClean="0">
              <a:latin typeface="Arial" pitchFamily="34" charset="0"/>
              <a:cs typeface="Arial" pitchFamily="34" charset="0"/>
            </a:endParaRPr>
          </a:p>
        </p:txBody>
      </p:sp>
      <p:pic>
        <p:nvPicPr>
          <p:cNvPr id="10244" name="Picture 3" descr="C:\Users\User\Desktop\thumb325_20121204013724959.jpg"/>
          <p:cNvPicPr>
            <a:picLocks noChangeAspect="1" noChangeArrowheads="1"/>
          </p:cNvPicPr>
          <p:nvPr/>
        </p:nvPicPr>
        <p:blipFill>
          <a:blip r:embed="rId2"/>
          <a:srcRect/>
          <a:stretch>
            <a:fillRect/>
          </a:stretch>
        </p:blipFill>
        <p:spPr bwMode="auto">
          <a:xfrm>
            <a:off x="642938" y="642938"/>
            <a:ext cx="3505200" cy="2357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295</TotalTime>
  <Words>1410</Words>
  <Application>Microsoft Office PowerPoint</Application>
  <PresentationFormat>Экран (4:3)</PresentationFormat>
  <Paragraphs>150</Paragraphs>
  <Slides>36</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Солнцестояние</vt:lpstr>
      <vt:lpstr>Слайд 1</vt:lpstr>
      <vt:lpstr>Слайд 2</vt:lpstr>
      <vt:lpstr>Слайд 3</vt:lpstr>
      <vt:lpstr>Слайд 4</vt:lpstr>
      <vt:lpstr>BMT-nin dəstəyi ilə nəşr edilən TUDOR ROSE adlı nüfuzlu nəşrlərdə Azərbaycanın ailə və gender siyasətinə dair məqalələr çap olunmuşdur</vt:lpstr>
      <vt:lpstr>Слайд 6</vt:lpstr>
      <vt:lpstr>Слайд 7</vt:lpstr>
      <vt:lpstr>  </vt:lpstr>
      <vt:lpstr>“Azərbaycan 2020:Gələcəyə baxış” İnkişaf Konsepsiyası</vt:lpstr>
      <vt:lpstr>Слайд 10</vt:lpstr>
      <vt:lpstr>Слайд 11</vt:lpstr>
      <vt:lpstr>Слайд 12</vt:lpstr>
      <vt:lpstr>Слайд 13</vt:lpstr>
      <vt:lpstr>Azərbaycanda ailələrin sayı</vt:lpstr>
      <vt:lpstr>   XXI əsrdə qadınlara qarşı zorakılıq əleyhinə ” Layihəsi  Layihədə əsas məqsəd: qadınlara qarşı zorakılıq əleyhinə maarifləndirmə kompaniyasının aparılması,  problemlə bağlı video çarxların TV-lərdə nümayiş etdirilməsi və bukletlərin hazırlanması və paylanması.  </vt:lpstr>
      <vt:lpstr>Слайд 16</vt:lpstr>
      <vt:lpstr>Слайд 17</vt:lpstr>
      <vt:lpstr>Слайд 18</vt:lpstr>
      <vt:lpstr>Слайд 19</vt:lpstr>
      <vt:lpstr>Слайд 20</vt:lpstr>
      <vt:lpstr>Слайд 21</vt:lpstr>
      <vt:lpstr>Слайд 22</vt:lpstr>
      <vt:lpstr>Слайд 23</vt:lpstr>
      <vt:lpstr>Слайд 24</vt:lpstr>
      <vt:lpstr>Komitənin layihələri</vt:lpstr>
      <vt:lpstr>Слайд 26</vt:lpstr>
      <vt:lpstr>Слайд 27</vt:lpstr>
      <vt:lpstr>Слайд 28</vt:lpstr>
      <vt:lpstr>Слайд 29</vt:lpstr>
      <vt:lpstr>Слайд 30</vt:lpstr>
      <vt:lpstr>“Erkən nikahlara yox deyək” layihəsində ağsaqqallar, ağbirçəklər, ictimai xadimlərlə yanaşı, din xadimləri də iştirak edirlər.</vt:lpstr>
      <vt:lpstr>Слайд 32</vt:lpstr>
      <vt:lpstr> </vt:lpstr>
      <vt:lpstr>Слайд 34</vt:lpstr>
      <vt:lpstr>Слайд 35</vt:lpstr>
      <vt:lpstr>Слайд 36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Aynur</dc:creator>
  <cp:lastModifiedBy>Aynur</cp:lastModifiedBy>
  <cp:revision>30</cp:revision>
  <dcterms:created xsi:type="dcterms:W3CDTF">2017-12-13T10:41:45Z</dcterms:created>
  <dcterms:modified xsi:type="dcterms:W3CDTF">2017-12-14T05:52:02Z</dcterms:modified>
</cp:coreProperties>
</file>