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8" r:id="rId14"/>
    <p:sldId id="269" r:id="rId15"/>
    <p:sldId id="275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  <a:r>
                      <a:rPr lang="az-Latn-AZ"/>
                      <a:t>.5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  <a:r>
                      <a:rPr lang="az-Latn-AZ"/>
                      <a:t>5.5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showPercent val="1"/>
          </c:dLbls>
          <c:cat>
            <c:strRef>
              <c:f>Лист1!$A$2:$A$3</c:f>
              <c:strCache>
                <c:ptCount val="2"/>
                <c:pt idx="0">
                  <c:v>kişi</c:v>
                </c:pt>
                <c:pt idx="1">
                  <c:v>qadın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14.5</c:v>
                </c:pt>
                <c:pt idx="1">
                  <c:v>85.5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döymə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Zorakılığın formaları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sağlamlığa xəsarət yetirmə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Zorakılığın formaları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məcburi dilənmə, əməyin istismarı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Zorakılığın formaları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psixoloji zorakılıq, etinasızlıq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Zorakılığın formaları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fiziki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Zorakılığın formaları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hədə- qorxu, təhqir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Zorakılığın formaları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psixi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Zorakılığın formaları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iqtisadi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Zorakılığın formaları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0.60000000000000064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cinsi əlaqə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Zorakılığın formaları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0.60000000000000064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öldürmə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Zorakılığın formaları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işgəncə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Zorakılığın formaları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mülki mübahisə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Zorakılığın formaları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0.30000000000000032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ailə-məişət münaqişəsi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Zorakılığın formaları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evdən qovulma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Zorakılığın formaları</c:v>
                </c:pt>
              </c:strCache>
            </c:strRef>
          </c:cat>
          <c:val>
            <c:numRef>
              <c:f>Лист1!$O$2</c:f>
              <c:numCache>
                <c:formatCode>General</c:formatCode>
                <c:ptCount val="1"/>
                <c:pt idx="0">
                  <c:v>0.30000000000000032</c:v>
                </c:pt>
              </c:numCache>
            </c:numRef>
          </c:val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uşağı əldən alma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Zorakılığın formaları</c:v>
                </c:pt>
              </c:strCache>
            </c:strRef>
          </c:cat>
          <c:val>
            <c:numRef>
              <c:f>Лист1!$P$2</c:f>
              <c:numCache>
                <c:formatCode>General</c:formatCode>
                <c:ptCount val="1"/>
                <c:pt idx="0">
                  <c:v>0.30000000000000032</c:v>
                </c:pt>
              </c:numCache>
            </c:numRef>
          </c:val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 qeydiyyatdan şıxarma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Zorakılığın formaları</c:v>
                </c:pt>
              </c:strCache>
            </c:strRef>
          </c:cat>
          <c:val>
            <c:numRef>
              <c:f>Лист1!$Q$2</c:f>
              <c:numCache>
                <c:formatCode>General</c:formatCode>
                <c:ptCount val="1"/>
                <c:pt idx="0">
                  <c:v>0.30000000000000032</c:v>
                </c:pt>
              </c:numCache>
            </c:numRef>
          </c:val>
        </c:ser>
        <c:gapWidth val="55"/>
        <c:gapDepth val="55"/>
        <c:shape val="cylinder"/>
        <c:axId val="111917696"/>
        <c:axId val="111927680"/>
        <c:axId val="0"/>
      </c:bar3DChart>
      <c:catAx>
        <c:axId val="111917696"/>
        <c:scaling>
          <c:orientation val="minMax"/>
        </c:scaling>
        <c:axPos val="b"/>
        <c:majorTickMark val="none"/>
        <c:tickLblPos val="nextTo"/>
        <c:crossAx val="111927680"/>
        <c:crosses val="autoZero"/>
        <c:auto val="1"/>
        <c:lblAlgn val="ctr"/>
        <c:lblOffset val="100"/>
      </c:catAx>
      <c:valAx>
        <c:axId val="1119276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1917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682631412428862"/>
          <c:y val="2.1177352830896144E-2"/>
          <c:w val="0.31119094488188981"/>
          <c:h val="0.97882267991610261"/>
        </c:manualLayout>
      </c:layout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Y val="40"/>
      <c:rAngAx val="1"/>
    </c:view3D>
    <c:plotArea>
      <c:layout>
        <c:manualLayout>
          <c:layoutTarget val="inner"/>
          <c:xMode val="edge"/>
          <c:yMode val="edge"/>
          <c:x val="0.36583011902643908"/>
          <c:y val="1.5151515151515155E-2"/>
          <c:w val="0.61314254905449261"/>
          <c:h val="0.7417432195975505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məişət zəminində fiziki zorakılıq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Məişət zorakılığın formalarına görə bölgüsü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məişət zəminində psixi zorakılıq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Məişət zorakılığın formalarına görə bölgüsü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məişət zəminində iqtisadi xarakterli qanunsuz məhdudiyyətlərin tətbiqi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Məişət zorakılığın formalarına görə bölgüsü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məişət zəminində cinsi zorakılıq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Məişət zorakılığın formalarına görə bölgüsü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0.60000000000000064</c:v>
                </c:pt>
              </c:numCache>
            </c:numRef>
          </c:val>
        </c:ser>
        <c:shape val="cylinder"/>
        <c:axId val="111964160"/>
        <c:axId val="111965696"/>
        <c:axId val="0"/>
      </c:bar3DChart>
      <c:catAx>
        <c:axId val="111964160"/>
        <c:scaling>
          <c:orientation val="minMax"/>
        </c:scaling>
        <c:axPos val="b"/>
        <c:majorTickMark val="none"/>
        <c:tickLblPos val="nextTo"/>
        <c:crossAx val="111965696"/>
        <c:crosses val="autoZero"/>
        <c:auto val="1"/>
        <c:lblAlgn val="ctr"/>
        <c:lblOffset val="100"/>
      </c:catAx>
      <c:valAx>
        <c:axId val="1119656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19641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əri </c:v>
                </c:pt>
                <c:pt idx="1">
                  <c:v>keçmiş əri</c:v>
                </c:pt>
                <c:pt idx="2">
                  <c:v>qeyri-rəsmi yaşadığı kişi</c:v>
                </c:pt>
                <c:pt idx="3">
                  <c:v>ögey ata, ata, böyük qardaş,nənə </c:v>
                </c:pt>
                <c:pt idx="4">
                  <c:v>qayınata, qaynana, qayın, baldız </c:v>
                </c:pt>
                <c:pt idx="5">
                  <c:v>gəlin və kürəkən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68.400000000000006</c:v>
                </c:pt>
                <c:pt idx="1">
                  <c:v>12.1</c:v>
                </c:pt>
                <c:pt idx="2">
                  <c:v>11.9</c:v>
                </c:pt>
                <c:pt idx="3">
                  <c:v>5.3</c:v>
                </c:pt>
                <c:pt idx="4">
                  <c:v>1.7</c:v>
                </c:pt>
                <c:pt idx="5">
                  <c:v>0.60000000000000064</c:v>
                </c:pt>
              </c:numCache>
            </c:numRef>
          </c:val>
        </c:ser>
        <c:gapWidth val="100"/>
        <c:axId val="111976448"/>
        <c:axId val="111977984"/>
      </c:barChart>
      <c:catAx>
        <c:axId val="111976448"/>
        <c:scaling>
          <c:orientation val="minMax"/>
        </c:scaling>
        <c:axPos val="l"/>
        <c:tickLblPos val="nextTo"/>
        <c:crossAx val="111977984"/>
        <c:crosses val="autoZero"/>
        <c:auto val="1"/>
        <c:lblAlgn val="ctr"/>
        <c:lblOffset val="100"/>
      </c:catAx>
      <c:valAx>
        <c:axId val="111977984"/>
        <c:scaling>
          <c:orientation val="minMax"/>
        </c:scaling>
        <c:axPos val="b"/>
        <c:majorGridlines/>
        <c:numFmt formatCode="General" sourceLinked="1"/>
        <c:tickLblPos val="nextTo"/>
        <c:crossAx val="1119764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yetkinlik yaşına çatmayan qızlar </c:v>
                </c:pt>
              </c:strCache>
            </c:strRef>
          </c:tx>
          <c:dLbls>
            <c:dLbl>
              <c:idx val="0"/>
              <c:layout>
                <c:manualLayout>
                  <c:x val="-2.3148148148148147E-3"/>
                  <c:y val="-6.746031746031742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6,1%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qadınların  yaş qrupları üzrə bölgüsü 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6.1000000000000013E-2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19-24 yaş</c:v>
                </c:pt>
              </c:strCache>
            </c:strRef>
          </c:tx>
          <c:dLbls>
            <c:dLbl>
              <c:idx val="0"/>
              <c:layout>
                <c:manualLayout>
                  <c:x val="-4.2437781360067714E-17"/>
                  <c:y val="-4.76190476190476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10,2%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qadınların  yaş qrupları üzrə bölgüsü 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0.10199999999999998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25-29 yaş 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96825396825396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10,3%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qadınların  yaş qrupları üzrə bölgüsü 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0.10299999999999998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30-34 yaş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5.95238095238095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11,5%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qadınların  yaş qrupları üzrə bölgüsü 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0.115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35-39 yaş</c:v>
                </c:pt>
              </c:strCache>
            </c:strRef>
          </c:tx>
          <c:dLbls>
            <c:dLbl>
              <c:idx val="0"/>
              <c:layout>
                <c:manualLayout>
                  <c:x val="6.9444444444444805E-3"/>
                  <c:y val="-6.7460317460317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20,9%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qadınların  yaş qrupları üzrə bölgüsü 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0.20900000000000021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40-45 yaş </c:v>
                </c:pt>
              </c:strCache>
            </c:strRef>
          </c:tx>
          <c:dLbls>
            <c:dLbl>
              <c:idx val="0"/>
              <c:layout>
                <c:manualLayout>
                  <c:x val="1.6203703703703803E-2"/>
                  <c:y val="-6.34920634920635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20,1%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qadınların  yaş qrupları üzrə bölgüsü 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0.20100000000000001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45 və yuxarı</c:v>
                </c:pt>
              </c:strCache>
            </c:strRef>
          </c:tx>
          <c:dLbls>
            <c:dLbl>
              <c:idx val="0"/>
              <c:layout>
                <c:manualLayout>
                  <c:x val="2.0833333333333412E-2"/>
                  <c:y val="-4.761904761904758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6,4%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qadınların  yaş qrupları üzrə bölgüsü </c:v>
                </c:pt>
              </c:strCache>
            </c:strRef>
          </c:cat>
          <c:val>
            <c:numRef>
              <c:f>Лист1!$H$2</c:f>
              <c:numCache>
                <c:formatCode>0.00%</c:formatCode>
                <c:ptCount val="1"/>
                <c:pt idx="0">
                  <c:v>6.4000000000000112E-2</c:v>
                </c:pt>
              </c:numCache>
            </c:numRef>
          </c:val>
        </c:ser>
        <c:dLbls>
          <c:showVal val="1"/>
        </c:dLbls>
        <c:gapWidth val="75"/>
        <c:shape val="box"/>
        <c:axId val="97074560"/>
        <c:axId val="97100928"/>
        <c:axId val="0"/>
      </c:bar3DChart>
      <c:catAx>
        <c:axId val="97074560"/>
        <c:scaling>
          <c:orientation val="minMax"/>
        </c:scaling>
        <c:axPos val="b"/>
        <c:majorTickMark val="none"/>
        <c:tickLblPos val="nextTo"/>
        <c:crossAx val="97100928"/>
        <c:crosses val="autoZero"/>
        <c:auto val="1"/>
        <c:lblAlgn val="ctr"/>
        <c:lblOffset val="100"/>
      </c:catAx>
      <c:valAx>
        <c:axId val="97100928"/>
        <c:scaling>
          <c:orientation val="minMax"/>
        </c:scaling>
        <c:axPos val="l"/>
        <c:numFmt formatCode="0.00%" sourceLinked="1"/>
        <c:majorTickMark val="none"/>
        <c:tickLblPos val="nextTo"/>
        <c:crossAx val="97074560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yetkinlik yaşına çatmayanlar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zorakılığa məruz qalan kişilər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9.2000000000000011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qocalar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zorakılığa məruz qalan kişilər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25-45 yaşlı kişilər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zorakılığa məruz qalan kişilər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</c:ser>
        <c:gapWidth val="95"/>
        <c:gapDepth val="95"/>
        <c:shape val="box"/>
        <c:axId val="97247616"/>
        <c:axId val="97249152"/>
        <c:axId val="0"/>
      </c:bar3DChart>
      <c:catAx>
        <c:axId val="97247616"/>
        <c:scaling>
          <c:orientation val="minMax"/>
        </c:scaling>
        <c:axPos val="b"/>
        <c:majorTickMark val="none"/>
        <c:tickLblPos val="nextTo"/>
        <c:crossAx val="97249152"/>
        <c:crosses val="autoZero"/>
        <c:auto val="1"/>
        <c:lblAlgn val="ctr"/>
        <c:lblOffset val="100"/>
      </c:catAx>
      <c:valAx>
        <c:axId val="9724915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72476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2564887722368047E-4"/>
                  <c:y val="2.9121047369078872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err="1">
                        <a:latin typeface="Arial" pitchFamily="34" charset="0"/>
                        <a:cs typeface="Arial" pitchFamily="34" charset="0"/>
                      </a:rPr>
                      <a:t>evli</a:t>
                    </a:r>
                    <a:r>
                      <a:rPr lang="en-US" sz="1800" dirty="0">
                        <a:latin typeface="Arial" pitchFamily="34" charset="0"/>
                        <a:cs typeface="Arial" pitchFamily="34" charset="0"/>
                      </a:rPr>
                      <a:t>; 74,3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8.2832185039370079E-2"/>
                  <c:y val="-8.6758842644669529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>
                        <a:latin typeface="Arial" pitchFamily="34" charset="0"/>
                        <a:cs typeface="Arial" pitchFamily="34" charset="0"/>
                      </a:rPr>
                      <a:t>subay</a:t>
                    </a:r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; 25,7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</c:dLbls>
          <c:cat>
            <c:strRef>
              <c:f>Лист1!$A$2:$A$3</c:f>
              <c:strCache>
                <c:ptCount val="2"/>
                <c:pt idx="0">
                  <c:v>evli</c:v>
                </c:pt>
                <c:pt idx="1">
                  <c:v>subay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74.3</c:v>
                </c:pt>
                <c:pt idx="1">
                  <c:v>25.7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təhsili yoxdur</c:v>
                </c:pt>
              </c:strCache>
            </c:strRef>
          </c:tx>
          <c:dLbls>
            <c:dLbl>
              <c:idx val="0"/>
              <c:layout>
                <c:manualLayout>
                  <c:x val="4.6296296296296719E-3"/>
                  <c:y val="-6.746031746031747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şəxslərin təhsil səviyyəsinə görə bölgüsü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ümumi orta təhsil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6.746031746031747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şəxslərin təhsil səviyyəsinə görə bölgüsü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natamam ümumi orta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7.1428571428571425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şəxslərin təhsil səviyyəsinə görə bölgüsü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tam orta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174603174603174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şəxslərin təhsil səviyyəsinə görə bölgüsü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89.8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ilk reşə- ixtisas</c:v>
                </c:pt>
              </c:strCache>
            </c:strRef>
          </c:tx>
          <c:dLbls>
            <c:dLbl>
              <c:idx val="0"/>
              <c:layout>
                <c:manualLayout>
                  <c:x val="9.2592592592593906E-3"/>
                  <c:y val="-7.539682539682543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şəxslərin təhsil səviyyəsinə görə bölgüsü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0.70000000000000062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ort ixtisas</c:v>
                </c:pt>
              </c:strCache>
            </c:strRef>
          </c:tx>
          <c:dLbls>
            <c:dLbl>
              <c:idx val="0"/>
              <c:layout>
                <c:manualLayout>
                  <c:x val="6.9444444444444918E-3"/>
                  <c:y val="-7.539682539682543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şəxslərin təhsil səviyyəsinə görə bölgüsü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ali</c:v>
                </c:pt>
              </c:strCache>
            </c:strRef>
          </c:tx>
          <c:dLbls>
            <c:dLbl>
              <c:idx val="0"/>
              <c:layout>
                <c:manualLayout>
                  <c:x val="2.3148148148147301E-3"/>
                  <c:y val="-7.539682539682543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şəxslərin təhsil səviyyəsinə görə bölgüsü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</c:ser>
        <c:dLbls>
          <c:showVal val="1"/>
        </c:dLbls>
        <c:gapWidth val="75"/>
        <c:shape val="cylinder"/>
        <c:axId val="97417088"/>
        <c:axId val="97418624"/>
        <c:axId val="0"/>
      </c:bar3DChart>
      <c:catAx>
        <c:axId val="97417088"/>
        <c:scaling>
          <c:orientation val="minMax"/>
        </c:scaling>
        <c:axPos val="b"/>
        <c:majorTickMark val="none"/>
        <c:tickLblPos val="nextTo"/>
        <c:crossAx val="97418624"/>
        <c:crosses val="autoZero"/>
        <c:auto val="1"/>
        <c:lblAlgn val="ctr"/>
        <c:lblOffset val="100"/>
      </c:catAx>
      <c:valAx>
        <c:axId val="97418624"/>
        <c:scaling>
          <c:orientation val="minMax"/>
        </c:scaling>
        <c:axPos val="l"/>
        <c:numFmt formatCode="General" sourceLinked="1"/>
        <c:majorTickMark val="none"/>
        <c:tickLblPos val="nextTo"/>
        <c:crossAx val="97417088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təqadüçü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587443946188341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 şəxslərin sosial statusu və peşəsi
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tələbə</c:v>
                </c:pt>
              </c:strCache>
            </c:strRef>
          </c:tx>
          <c:dLbls>
            <c:dLbl>
              <c:idx val="0"/>
              <c:layout>
                <c:manualLayout>
                  <c:x val="-1.9067209097815452E-17"/>
                  <c:y val="-4.185351270553066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 şəxslərin sosial statusu və peşəsi
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0.30000000000000032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valideyn himayəsindən məhrum olanlar</c:v>
                </c:pt>
              </c:strCache>
            </c:strRef>
          </c:tx>
          <c:dLbls>
            <c:dLbl>
              <c:idx val="0"/>
              <c:layout>
                <c:manualLayout>
                  <c:x val="-2.0800832033281342E-3"/>
                  <c:y val="-2.6905829596412592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 şəxslərin sosial statusu və peşəsi
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sosial ehtiyaclı</c:v>
                </c:pt>
              </c:strCache>
            </c:strRef>
          </c:tx>
          <c:dLbls>
            <c:dLbl>
              <c:idx val="0"/>
              <c:layout>
                <c:manualLayout>
                  <c:x val="6.2402496099844829E-3"/>
                  <c:y val="-4.7832585949178483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 şəxslərin sosial statusu və peşəsi
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evdar qadın</c:v>
                </c:pt>
              </c:strCache>
            </c:strRef>
          </c:tx>
          <c:dLbls>
            <c:dLbl>
              <c:idx val="0"/>
              <c:layout>
                <c:manualLayout>
                  <c:x val="-6.2402496099845193E-3"/>
                  <c:y val="-2.9895366218236206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 şəxslərin sosial statusu və peşəsi
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60.1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müəllim</c:v>
                </c:pt>
              </c:strCache>
            </c:strRef>
          </c:tx>
          <c:dLbls>
            <c:dLbl>
              <c:idx val="0"/>
              <c:layout>
                <c:manualLayout>
                  <c:x val="6.2402496099844829E-3"/>
                  <c:y val="-3.587443946188341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 şəxslərin sosial statusu və peşəsi
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tibb işçisi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4.7832585949178483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 şəxslərin sosial statusu və peşəsi
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xadimə</c:v>
                </c:pt>
              </c:strCache>
            </c:strRef>
          </c:tx>
          <c:dLbls>
            <c:dLbl>
              <c:idx val="0"/>
              <c:layout>
                <c:manualLayout>
                  <c:x val="-4.1601664066562667E-3"/>
                  <c:y val="-2.6905829596412592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 şəxslərin sosial statusu və peşəsi
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18.2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fərdi əmək</c:v>
                </c:pt>
              </c:strCache>
            </c:strRef>
          </c:tx>
          <c:dLbls>
            <c:dLbl>
              <c:idx val="0"/>
              <c:layout>
                <c:manualLayout>
                  <c:x val="1.4560582423297009E-2"/>
                  <c:y val="-2.39162929745889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zorakılığına məruz qalan  şəxslərin sosial statusu və peşəsi
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12.7</c:v>
                </c:pt>
              </c:numCache>
            </c:numRef>
          </c:val>
        </c:ser>
        <c:shape val="cylinder"/>
        <c:axId val="97315840"/>
        <c:axId val="97325824"/>
        <c:axId val="0"/>
      </c:bar3DChart>
      <c:catAx>
        <c:axId val="97315840"/>
        <c:scaling>
          <c:orientation val="minMax"/>
        </c:scaling>
        <c:axPos val="b"/>
        <c:tickLblPos val="nextTo"/>
        <c:crossAx val="97325824"/>
        <c:crosses val="autoZero"/>
        <c:auto val="1"/>
        <c:lblAlgn val="ctr"/>
        <c:lblOffset val="100"/>
      </c:catAx>
      <c:valAx>
        <c:axId val="97325824"/>
        <c:scaling>
          <c:orientation val="minMax"/>
        </c:scaling>
        <c:axPos val="l"/>
        <c:majorGridlines/>
        <c:numFmt formatCode="General" sourceLinked="1"/>
        <c:tickLblPos val="none"/>
        <c:crossAx val="9731584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10"/>
      <c:rotY val="10"/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kişilər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</c:f>
              <c:strCache>
                <c:ptCount val="1"/>
                <c:pt idx="0">
                  <c:v>məişət zorakılığını törədənlərin cinsi mənsubiyyəti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qadınlar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məişət zorakılığını törədənlərin cinsi mənsubiyyəti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gapWidth val="95"/>
        <c:gapDepth val="95"/>
        <c:shape val="pyramid"/>
        <c:axId val="101005184"/>
        <c:axId val="101012224"/>
        <c:axId val="0"/>
      </c:bar3DChart>
      <c:catAx>
        <c:axId val="101005184"/>
        <c:scaling>
          <c:orientation val="minMax"/>
        </c:scaling>
        <c:axPos val="b"/>
        <c:majorTickMark val="none"/>
        <c:tickLblPos val="nextTo"/>
        <c:crossAx val="101012224"/>
        <c:crosses val="autoZero"/>
        <c:auto val="1"/>
        <c:lblAlgn val="ctr"/>
        <c:lblOffset val="100"/>
      </c:catAx>
      <c:valAx>
        <c:axId val="10101222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010051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tam orta</c:v>
                </c:pt>
              </c:strCache>
            </c:strRef>
          </c:tx>
          <c:dLbls>
            <c:dLbl>
              <c:idx val="0"/>
              <c:layout/>
              <c:showVal val="1"/>
              <c:showSerName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Məişət zorakılığını törədən şəxslərin təhsil səviyyəsi
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ilk peşə-ixtisas  </c:v>
                </c:pt>
              </c:strCache>
            </c:strRef>
          </c:tx>
          <c:dLbls>
            <c:dLbl>
              <c:idx val="0"/>
              <c:layout/>
              <c:showVal val="1"/>
              <c:showSerName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Məişət zorakılığını törədən şəxslərin təhsil səviyyəsi
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orta ixtisas</c:v>
                </c:pt>
              </c:strCache>
            </c:strRef>
          </c:tx>
          <c:dLbls>
            <c:dLbl>
              <c:idx val="0"/>
              <c:layout/>
              <c:showVal val="1"/>
              <c:showSerName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Məişət zorakılığını törədən şəxslərin təhsil səviyyəsi
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ali</c:v>
                </c:pt>
              </c:strCache>
            </c:strRef>
          </c:tx>
          <c:dLbls>
            <c:dLbl>
              <c:idx val="0"/>
              <c:layout/>
              <c:showVal val="1"/>
              <c:showSerName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Məişət zorakılığını törədən şəxslərin təhsil səviyyəsi
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</c:ser>
        <c:gapWidth val="55"/>
        <c:gapDepth val="55"/>
        <c:shape val="cylinder"/>
        <c:axId val="111710592"/>
        <c:axId val="111712128"/>
        <c:axId val="0"/>
      </c:bar3DChart>
      <c:catAx>
        <c:axId val="111710592"/>
        <c:scaling>
          <c:orientation val="minMax"/>
        </c:scaling>
        <c:axPos val="b"/>
        <c:majorTickMark val="none"/>
        <c:tickLblPos val="nextTo"/>
        <c:crossAx val="111712128"/>
        <c:crosses val="autoZero"/>
        <c:auto val="1"/>
        <c:lblAlgn val="ctr"/>
        <c:lblOffset val="100"/>
      </c:catAx>
      <c:valAx>
        <c:axId val="1117121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1710592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işsiz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zorakılığını törədən şəxslərin sosial statusu və peşəsi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40.300000000000004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fəhlə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zorakılığını törədən şəxslərin sosial statusu və peşəsi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müəllim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zorakılığını törədən şəxslərin sosial statusu və peşəsi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fərdi əmək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zorakılığını törədən şəxslərin sosial statusu və peşəsi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22.7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təqaüdçü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Məişət zorakılığını törədən şəxslərin sosial statusu və peşəsi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Val val="1"/>
        </c:dLbls>
        <c:gapWidth val="75"/>
        <c:axId val="111734144"/>
        <c:axId val="111821952"/>
      </c:barChart>
      <c:catAx>
        <c:axId val="111734144"/>
        <c:scaling>
          <c:orientation val="minMax"/>
        </c:scaling>
        <c:axPos val="l"/>
        <c:majorTickMark val="none"/>
        <c:tickLblPos val="nextTo"/>
        <c:crossAx val="111821952"/>
        <c:crosses val="autoZero"/>
        <c:auto val="1"/>
        <c:lblAlgn val="ctr"/>
        <c:lblOffset val="100"/>
      </c:catAx>
      <c:valAx>
        <c:axId val="111821952"/>
        <c:scaling>
          <c:orientation val="minMax"/>
        </c:scaling>
        <c:axPos val="b"/>
        <c:numFmt formatCode="General" sourceLinked="1"/>
        <c:majorTickMark val="none"/>
        <c:tickLblPos val="nextTo"/>
        <c:crossAx val="11173414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A2A7A-4D62-4EE6-8C80-6A9A85E439D8}" type="doc">
      <dgm:prSet loTypeId="urn:microsoft.com/office/officeart/2005/8/layout/hList7" loCatId="relationship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A588CE6-A1C7-44C7-821D-EBD5666AC7DB}">
      <dgm:prSet phldrT="[Текст]" custT="1"/>
      <dgm:spPr/>
      <dgm:t>
        <a:bodyPr/>
        <a:lstStyle/>
        <a:p>
          <a:r>
            <a:rPr kumimoji="0" lang="az-Latn-AZ" sz="16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Ailədaxili münasibətlərin düzgün qurulmaması, </a:t>
          </a:r>
          <a:endParaRPr kumimoji="0" lang="en-US" sz="16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r>
            <a:rPr kumimoji="0" lang="az-Latn-AZ" sz="16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ailədə rol və vəzifələrin, eləcə də məsuliyyətin aydın olmaması;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26D00B0-7ECA-4499-B8C2-5C9FC26AD13F}" type="parTrans" cxnId="{94271FF6-CC04-4926-A212-9BB8129B16FD}">
      <dgm:prSet/>
      <dgm:spPr/>
      <dgm:t>
        <a:bodyPr/>
        <a:lstStyle/>
        <a:p>
          <a:endParaRPr lang="ru-RU"/>
        </a:p>
      </dgm:t>
    </dgm:pt>
    <dgm:pt modelId="{E2959B89-78F9-40CC-83A7-179CC5C45F29}" type="sibTrans" cxnId="{94271FF6-CC04-4926-A212-9BB8129B16FD}">
      <dgm:prSet/>
      <dgm:spPr/>
      <dgm:t>
        <a:bodyPr/>
        <a:lstStyle/>
        <a:p>
          <a:endParaRPr lang="ru-RU"/>
        </a:p>
      </dgm:t>
    </dgm:pt>
    <dgm:pt modelId="{54D8D8BE-D7CD-44E9-90F4-68CDC32CC219}">
      <dgm:prSet phldrT="[Текст]" custT="1"/>
      <dgm:spPr/>
      <dgm:t>
        <a:bodyPr/>
        <a:lstStyle/>
        <a:p>
          <a:r>
            <a:rPr kumimoji="0" lang="az-Latn-AZ" sz="16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Ailə üzvlərinin psixoloji uyğunluğunun olmaması</a:t>
          </a:r>
          <a:r>
            <a:rPr kumimoji="0" lang="az-Latn-AZ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; </a:t>
          </a:r>
          <a:endParaRPr lang="ru-RU" sz="1600" b="1" dirty="0"/>
        </a:p>
      </dgm:t>
    </dgm:pt>
    <dgm:pt modelId="{6C063150-F148-42DB-8EC7-9D91B83343C7}" type="parTrans" cxnId="{AA3ACAFE-74D2-4677-A691-835EAB6C9846}">
      <dgm:prSet/>
      <dgm:spPr/>
      <dgm:t>
        <a:bodyPr/>
        <a:lstStyle/>
        <a:p>
          <a:endParaRPr lang="ru-RU"/>
        </a:p>
      </dgm:t>
    </dgm:pt>
    <dgm:pt modelId="{ABE532BB-166F-495C-9C28-7E29FFB0B3D2}" type="sibTrans" cxnId="{AA3ACAFE-74D2-4677-A691-835EAB6C9846}">
      <dgm:prSet/>
      <dgm:spPr/>
      <dgm:t>
        <a:bodyPr/>
        <a:lstStyle/>
        <a:p>
          <a:endParaRPr lang="ru-RU"/>
        </a:p>
      </dgm:t>
    </dgm:pt>
    <dgm:pt modelId="{C05B9B27-D331-4442-9DB2-5852C5B4A200}">
      <dgm:prSet custT="1"/>
      <dgm:spPr/>
      <dgm:t>
        <a:bodyPr/>
        <a:lstStyle/>
        <a:p>
          <a:endParaRPr kumimoji="0" lang="en-US" sz="14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endParaRPr kumimoji="0" lang="en-US" sz="14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endParaRPr kumimoji="0" lang="en-US" sz="14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endParaRPr kumimoji="0" lang="en-US" sz="16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r>
            <a:rPr kumimoji="0" lang="az-Latn-AZ" sz="16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Patriarxal mədəniyyət və tərbiyənin və yalnış stereotiplərin təsirindən yaranan “kişi hər zaman haqlıdır”, “onun istəyi əsasdır”, “kişiyə olar, qadına olmaz” və s. bu kimi birtərəfli və səhv yanaşmalar;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2ACC7D5-6389-4E0F-8C75-839963D23C80}" type="parTrans" cxnId="{5349A4EF-D28B-4670-A866-3A715FE59C6E}">
      <dgm:prSet/>
      <dgm:spPr/>
      <dgm:t>
        <a:bodyPr/>
        <a:lstStyle/>
        <a:p>
          <a:endParaRPr lang="ru-RU"/>
        </a:p>
      </dgm:t>
    </dgm:pt>
    <dgm:pt modelId="{BCE7AA1D-3E80-4349-8261-DAE8C5F5B3A3}" type="sibTrans" cxnId="{5349A4EF-D28B-4670-A866-3A715FE59C6E}">
      <dgm:prSet/>
      <dgm:spPr/>
      <dgm:t>
        <a:bodyPr/>
        <a:lstStyle/>
        <a:p>
          <a:endParaRPr lang="ru-RU"/>
        </a:p>
      </dgm:t>
    </dgm:pt>
    <dgm:pt modelId="{F280532D-D500-481F-BE70-9653EA5F29E8}">
      <dgm:prSet custT="1"/>
      <dgm:spPr/>
      <dgm:t>
        <a:bodyPr/>
        <a:lstStyle/>
        <a:p>
          <a:r>
            <a:rPr kumimoji="0" lang="az-Latn-AZ" sz="16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Boşanma mədəniyyətinin zəif olması, boşandıqdan sonra tərəflərin düşmənə çevrilməsi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BDF716B-F037-4BC8-B8E7-C14F681B0819}" type="parTrans" cxnId="{C254AC17-DAC6-4C08-A0CB-518CFFB0AB85}">
      <dgm:prSet/>
      <dgm:spPr/>
      <dgm:t>
        <a:bodyPr/>
        <a:lstStyle/>
        <a:p>
          <a:endParaRPr lang="ru-RU"/>
        </a:p>
      </dgm:t>
    </dgm:pt>
    <dgm:pt modelId="{08F00AC5-24A9-4B08-A3E3-89E25066873A}" type="sibTrans" cxnId="{C254AC17-DAC6-4C08-A0CB-518CFFB0AB85}">
      <dgm:prSet/>
      <dgm:spPr/>
      <dgm:t>
        <a:bodyPr/>
        <a:lstStyle/>
        <a:p>
          <a:endParaRPr lang="ru-RU"/>
        </a:p>
      </dgm:t>
    </dgm:pt>
    <dgm:pt modelId="{C83BE4A5-5DB6-41FF-9A0A-D5A11E7E075B}">
      <dgm:prSet phldrT="[Текст]" custT="1"/>
      <dgm:spPr/>
      <dgm:t>
        <a:bodyPr/>
        <a:lstStyle/>
        <a:p>
          <a:r>
            <a:rPr kumimoji="0" lang="az-Latn-AZ" sz="16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İnsana insan kimi deyil, əmlak kimi baxılması</a:t>
          </a:r>
          <a:r>
            <a:rPr kumimoji="0" lang="az-Latn-AZ" sz="16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; </a:t>
          </a:r>
          <a:endParaRPr lang="ru-RU" sz="1600" dirty="0"/>
        </a:p>
      </dgm:t>
    </dgm:pt>
    <dgm:pt modelId="{671D2C04-5E03-4378-ACFD-992E2E8F833E}" type="sibTrans" cxnId="{5B4A1FDB-E6AF-436C-8B95-18EAEC0A85ED}">
      <dgm:prSet/>
      <dgm:spPr/>
      <dgm:t>
        <a:bodyPr/>
        <a:lstStyle/>
        <a:p>
          <a:endParaRPr lang="ru-RU"/>
        </a:p>
      </dgm:t>
    </dgm:pt>
    <dgm:pt modelId="{1E2D2AFC-F6FE-4EDE-8BE9-36AF8A5C8249}" type="parTrans" cxnId="{5B4A1FDB-E6AF-436C-8B95-18EAEC0A85ED}">
      <dgm:prSet/>
      <dgm:spPr/>
      <dgm:t>
        <a:bodyPr/>
        <a:lstStyle/>
        <a:p>
          <a:endParaRPr lang="ru-RU"/>
        </a:p>
      </dgm:t>
    </dgm:pt>
    <dgm:pt modelId="{53FE8655-A84B-4494-963D-91F8BEB6513C}" type="pres">
      <dgm:prSet presAssocID="{55FA2A7A-4D62-4EE6-8C80-6A9A85E439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D41348-CF4A-445D-B262-4800AC5CB52B}" type="pres">
      <dgm:prSet presAssocID="{55FA2A7A-4D62-4EE6-8C80-6A9A85E439D8}" presName="fgShape" presStyleLbl="fgShp" presStyleIdx="0" presStyleCnt="1" custScaleX="47971" custLinFactNeighborX="-220" custLinFactNeighborY="-3213"/>
      <dgm:spPr/>
      <dgm:t>
        <a:bodyPr/>
        <a:lstStyle/>
        <a:p>
          <a:endParaRPr lang="ru-RU"/>
        </a:p>
      </dgm:t>
    </dgm:pt>
    <dgm:pt modelId="{B6475660-3FD9-4D89-A122-599D6750A502}" type="pres">
      <dgm:prSet presAssocID="{55FA2A7A-4D62-4EE6-8C80-6A9A85E439D8}" presName="linComp" presStyleCnt="0"/>
      <dgm:spPr/>
      <dgm:t>
        <a:bodyPr/>
        <a:lstStyle/>
        <a:p>
          <a:endParaRPr lang="ru-RU"/>
        </a:p>
      </dgm:t>
    </dgm:pt>
    <dgm:pt modelId="{8C698355-8FBC-4060-8E67-3870369467E1}" type="pres">
      <dgm:prSet presAssocID="{C05B9B27-D331-4442-9DB2-5852C5B4A200}" presName="compNode" presStyleCnt="0"/>
      <dgm:spPr/>
      <dgm:t>
        <a:bodyPr/>
        <a:lstStyle/>
        <a:p>
          <a:endParaRPr lang="ru-RU"/>
        </a:p>
      </dgm:t>
    </dgm:pt>
    <dgm:pt modelId="{DA6B1F01-A2E5-4FF5-9F34-FDF892EE31C1}" type="pres">
      <dgm:prSet presAssocID="{C05B9B27-D331-4442-9DB2-5852C5B4A200}" presName="bkgdShape" presStyleLbl="node1" presStyleIdx="0" presStyleCnt="5"/>
      <dgm:spPr/>
      <dgm:t>
        <a:bodyPr/>
        <a:lstStyle/>
        <a:p>
          <a:endParaRPr lang="ru-RU"/>
        </a:p>
      </dgm:t>
    </dgm:pt>
    <dgm:pt modelId="{344226D1-1C2F-4B34-BFE8-0A4E91319DB3}" type="pres">
      <dgm:prSet presAssocID="{C05B9B27-D331-4442-9DB2-5852C5B4A200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F611C-6CAA-4571-A05C-6477A251F9AC}" type="pres">
      <dgm:prSet presAssocID="{C05B9B27-D331-4442-9DB2-5852C5B4A200}" presName="invisiNode" presStyleLbl="node1" presStyleIdx="0" presStyleCnt="5"/>
      <dgm:spPr/>
      <dgm:t>
        <a:bodyPr/>
        <a:lstStyle/>
        <a:p>
          <a:endParaRPr lang="ru-RU"/>
        </a:p>
      </dgm:t>
    </dgm:pt>
    <dgm:pt modelId="{B55E9398-55C3-4739-8068-B1FD562E51C7}" type="pres">
      <dgm:prSet presAssocID="{C05B9B27-D331-4442-9DB2-5852C5B4A200}" presName="imagNode" presStyleLbl="fgImgPlace1" presStyleIdx="0" presStyleCnt="5" custScaleX="101911" custScaleY="1027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878D00-488C-4DA5-9FA8-348608F7E9F5}" type="pres">
      <dgm:prSet presAssocID="{BCE7AA1D-3E80-4349-8261-DAE8C5F5B3A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EBD2F8F-B4D6-4F48-9B48-D0A0E2C7CB49}" type="pres">
      <dgm:prSet presAssocID="{7A588CE6-A1C7-44C7-821D-EBD5666AC7DB}" presName="compNode" presStyleCnt="0"/>
      <dgm:spPr/>
      <dgm:t>
        <a:bodyPr/>
        <a:lstStyle/>
        <a:p>
          <a:endParaRPr lang="ru-RU"/>
        </a:p>
      </dgm:t>
    </dgm:pt>
    <dgm:pt modelId="{BD751F29-65DC-4483-B9B5-0CC56A108071}" type="pres">
      <dgm:prSet presAssocID="{7A588CE6-A1C7-44C7-821D-EBD5666AC7DB}" presName="bkgdShape" presStyleLbl="node1" presStyleIdx="1" presStyleCnt="5"/>
      <dgm:spPr/>
      <dgm:t>
        <a:bodyPr/>
        <a:lstStyle/>
        <a:p>
          <a:endParaRPr lang="ru-RU"/>
        </a:p>
      </dgm:t>
    </dgm:pt>
    <dgm:pt modelId="{11A7F037-1702-4A08-A142-9BF23F208E6F}" type="pres">
      <dgm:prSet presAssocID="{7A588CE6-A1C7-44C7-821D-EBD5666AC7DB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14813-931B-46E9-9BFB-F2287BF31FF2}" type="pres">
      <dgm:prSet presAssocID="{7A588CE6-A1C7-44C7-821D-EBD5666AC7DB}" presName="invisiNode" presStyleLbl="node1" presStyleIdx="1" presStyleCnt="5"/>
      <dgm:spPr/>
      <dgm:t>
        <a:bodyPr/>
        <a:lstStyle/>
        <a:p>
          <a:endParaRPr lang="ru-RU"/>
        </a:p>
      </dgm:t>
    </dgm:pt>
    <dgm:pt modelId="{399FCADC-B186-494E-A083-D005DD362AAC}" type="pres">
      <dgm:prSet presAssocID="{7A588CE6-A1C7-44C7-821D-EBD5666AC7DB}" presName="imagNode" presStyleLbl="fgImgPlace1" presStyleIdx="1" presStyleCnt="5" custLinFactNeighborX="-1812" custLinFactNeighborY="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FC70170-BC04-4F2E-A469-5E16FC25E84D}" type="pres">
      <dgm:prSet presAssocID="{E2959B89-78F9-40CC-83A7-179CC5C45F2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E902A0B-1A88-44C3-A6F6-809609A428A7}" type="pres">
      <dgm:prSet presAssocID="{C83BE4A5-5DB6-41FF-9A0A-D5A11E7E075B}" presName="compNode" presStyleCnt="0"/>
      <dgm:spPr/>
      <dgm:t>
        <a:bodyPr/>
        <a:lstStyle/>
        <a:p>
          <a:endParaRPr lang="ru-RU"/>
        </a:p>
      </dgm:t>
    </dgm:pt>
    <dgm:pt modelId="{57D6F357-01F5-4382-B217-68A4A8353D64}" type="pres">
      <dgm:prSet presAssocID="{C83BE4A5-5DB6-41FF-9A0A-D5A11E7E075B}" presName="bkgdShape" presStyleLbl="node1" presStyleIdx="2" presStyleCnt="5"/>
      <dgm:spPr/>
      <dgm:t>
        <a:bodyPr/>
        <a:lstStyle/>
        <a:p>
          <a:endParaRPr lang="ru-RU"/>
        </a:p>
      </dgm:t>
    </dgm:pt>
    <dgm:pt modelId="{4F0F744E-638A-489E-A70C-36BB6AF83ED6}" type="pres">
      <dgm:prSet presAssocID="{C83BE4A5-5DB6-41FF-9A0A-D5A11E7E075B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3A88F-1EE5-48F2-9648-212064AE6394}" type="pres">
      <dgm:prSet presAssocID="{C83BE4A5-5DB6-41FF-9A0A-D5A11E7E075B}" presName="invisiNode" presStyleLbl="node1" presStyleIdx="2" presStyleCnt="5"/>
      <dgm:spPr/>
      <dgm:t>
        <a:bodyPr/>
        <a:lstStyle/>
        <a:p>
          <a:endParaRPr lang="ru-RU"/>
        </a:p>
      </dgm:t>
    </dgm:pt>
    <dgm:pt modelId="{D6A61902-0EAB-44B1-98CD-D98A7B1868F7}" type="pres">
      <dgm:prSet presAssocID="{C83BE4A5-5DB6-41FF-9A0A-D5A11E7E075B}" presName="imagNode" presStyleLbl="fgImgPlace1" presStyleIdx="2" presStyleCnt="5" custLinFactNeighborX="-433" custLinFactNeighborY="369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B71F3DC-1B5C-4843-9093-88B90C0E45D0}" type="pres">
      <dgm:prSet presAssocID="{671D2C04-5E03-4378-ACFD-992E2E8F833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C2B9D71-E251-406D-8A92-9A7291372B0C}" type="pres">
      <dgm:prSet presAssocID="{54D8D8BE-D7CD-44E9-90F4-68CDC32CC219}" presName="compNode" presStyleCnt="0"/>
      <dgm:spPr/>
      <dgm:t>
        <a:bodyPr/>
        <a:lstStyle/>
        <a:p>
          <a:endParaRPr lang="ru-RU"/>
        </a:p>
      </dgm:t>
    </dgm:pt>
    <dgm:pt modelId="{73E4EC53-51FF-4A62-8B56-457859E4754A}" type="pres">
      <dgm:prSet presAssocID="{54D8D8BE-D7CD-44E9-90F4-68CDC32CC219}" presName="bkgdShape" presStyleLbl="node1" presStyleIdx="3" presStyleCnt="5"/>
      <dgm:spPr/>
      <dgm:t>
        <a:bodyPr/>
        <a:lstStyle/>
        <a:p>
          <a:endParaRPr lang="ru-RU"/>
        </a:p>
      </dgm:t>
    </dgm:pt>
    <dgm:pt modelId="{B63D6855-9911-426C-AB1F-293DBDA7A5D2}" type="pres">
      <dgm:prSet presAssocID="{54D8D8BE-D7CD-44E9-90F4-68CDC32CC21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842BB-26C1-4C5E-B200-377F2ACB90E1}" type="pres">
      <dgm:prSet presAssocID="{54D8D8BE-D7CD-44E9-90F4-68CDC32CC219}" presName="invisiNode" presStyleLbl="node1" presStyleIdx="3" presStyleCnt="5"/>
      <dgm:spPr/>
      <dgm:t>
        <a:bodyPr/>
        <a:lstStyle/>
        <a:p>
          <a:endParaRPr lang="ru-RU"/>
        </a:p>
      </dgm:t>
    </dgm:pt>
    <dgm:pt modelId="{7701BA01-FADE-49DE-B6A1-11CD473C95E3}" type="pres">
      <dgm:prSet presAssocID="{54D8D8BE-D7CD-44E9-90F4-68CDC32CC219}" presName="imagNode" presStyleLbl="fgImgPlace1" presStyleIdx="3" presStyleCnt="5" custLinFactNeighborX="-2360" custLinFactNeighborY="7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B2BCA56-A2E2-4E25-8486-4304C9FC3084}" type="pres">
      <dgm:prSet presAssocID="{ABE532BB-166F-495C-9C28-7E29FFB0B3D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5562EAD-FA13-43AB-A669-D92F3C35943E}" type="pres">
      <dgm:prSet presAssocID="{F280532D-D500-481F-BE70-9653EA5F29E8}" presName="compNode" presStyleCnt="0"/>
      <dgm:spPr/>
      <dgm:t>
        <a:bodyPr/>
        <a:lstStyle/>
        <a:p>
          <a:endParaRPr lang="ru-RU"/>
        </a:p>
      </dgm:t>
    </dgm:pt>
    <dgm:pt modelId="{23083429-CD05-4734-82D6-ED8322ABC45A}" type="pres">
      <dgm:prSet presAssocID="{F280532D-D500-481F-BE70-9653EA5F29E8}" presName="bkgdShape" presStyleLbl="node1" presStyleIdx="4" presStyleCnt="5"/>
      <dgm:spPr/>
      <dgm:t>
        <a:bodyPr/>
        <a:lstStyle/>
        <a:p>
          <a:endParaRPr lang="ru-RU"/>
        </a:p>
      </dgm:t>
    </dgm:pt>
    <dgm:pt modelId="{6A5151FB-43C2-4CA5-9602-475803BBC135}" type="pres">
      <dgm:prSet presAssocID="{F280532D-D500-481F-BE70-9653EA5F29E8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20198-7982-422B-9678-D745FC9A422A}" type="pres">
      <dgm:prSet presAssocID="{F280532D-D500-481F-BE70-9653EA5F29E8}" presName="invisiNode" presStyleLbl="node1" presStyleIdx="4" presStyleCnt="5"/>
      <dgm:spPr/>
      <dgm:t>
        <a:bodyPr/>
        <a:lstStyle/>
        <a:p>
          <a:endParaRPr lang="ru-RU"/>
        </a:p>
      </dgm:t>
    </dgm:pt>
    <dgm:pt modelId="{437A25B3-EED8-4B7B-9798-9629CBF01E10}" type="pres">
      <dgm:prSet presAssocID="{F280532D-D500-481F-BE70-9653EA5F29E8}" presName="imagNode" presStyleLbl="fgImgPlace1" presStyleIdx="4" presStyleCnt="5" custLinFactNeighborX="-2719" custLinFactNeighborY="7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E3CE959-746A-4020-997C-2C11AF45F373}" type="presOf" srcId="{7A588CE6-A1C7-44C7-821D-EBD5666AC7DB}" destId="{BD751F29-65DC-4483-B9B5-0CC56A108071}" srcOrd="0" destOrd="0" presId="urn:microsoft.com/office/officeart/2005/8/layout/hList7"/>
    <dgm:cxn modelId="{226513A0-9F28-4521-B649-DAF207FCB005}" type="presOf" srcId="{54D8D8BE-D7CD-44E9-90F4-68CDC32CC219}" destId="{B63D6855-9911-426C-AB1F-293DBDA7A5D2}" srcOrd="1" destOrd="0" presId="urn:microsoft.com/office/officeart/2005/8/layout/hList7"/>
    <dgm:cxn modelId="{1936BBDD-3097-4402-B2CB-8DD99E6CA961}" type="presOf" srcId="{7A588CE6-A1C7-44C7-821D-EBD5666AC7DB}" destId="{11A7F037-1702-4A08-A142-9BF23F208E6F}" srcOrd="1" destOrd="0" presId="urn:microsoft.com/office/officeart/2005/8/layout/hList7"/>
    <dgm:cxn modelId="{00E72591-E8C8-48D8-8005-DD51FEA47038}" type="presOf" srcId="{55FA2A7A-4D62-4EE6-8C80-6A9A85E439D8}" destId="{53FE8655-A84B-4494-963D-91F8BEB6513C}" srcOrd="0" destOrd="0" presId="urn:microsoft.com/office/officeart/2005/8/layout/hList7"/>
    <dgm:cxn modelId="{6BC1C6F0-CA43-4321-AFDD-7E6F7C6F8AA0}" type="presOf" srcId="{C05B9B27-D331-4442-9DB2-5852C5B4A200}" destId="{344226D1-1C2F-4B34-BFE8-0A4E91319DB3}" srcOrd="1" destOrd="0" presId="urn:microsoft.com/office/officeart/2005/8/layout/hList7"/>
    <dgm:cxn modelId="{C254AC17-DAC6-4C08-A0CB-518CFFB0AB85}" srcId="{55FA2A7A-4D62-4EE6-8C80-6A9A85E439D8}" destId="{F280532D-D500-481F-BE70-9653EA5F29E8}" srcOrd="4" destOrd="0" parTransId="{FBDF716B-F037-4BC8-B8E7-C14F681B0819}" sibTransId="{08F00AC5-24A9-4B08-A3E3-89E25066873A}"/>
    <dgm:cxn modelId="{100B42AD-8BD8-49BD-8A9D-51748875EBC1}" type="presOf" srcId="{ABE532BB-166F-495C-9C28-7E29FFB0B3D2}" destId="{4B2BCA56-A2E2-4E25-8486-4304C9FC3084}" srcOrd="0" destOrd="0" presId="urn:microsoft.com/office/officeart/2005/8/layout/hList7"/>
    <dgm:cxn modelId="{2F2A4167-6E5B-41F3-A2DA-B7720889FC1B}" type="presOf" srcId="{BCE7AA1D-3E80-4349-8261-DAE8C5F5B3A3}" destId="{4F878D00-488C-4DA5-9FA8-348608F7E9F5}" srcOrd="0" destOrd="0" presId="urn:microsoft.com/office/officeart/2005/8/layout/hList7"/>
    <dgm:cxn modelId="{E5A4B37D-EEE3-4C7B-AB4C-2F285F61592D}" type="presOf" srcId="{671D2C04-5E03-4378-ACFD-992E2E8F833E}" destId="{4B71F3DC-1B5C-4843-9093-88B90C0E45D0}" srcOrd="0" destOrd="0" presId="urn:microsoft.com/office/officeart/2005/8/layout/hList7"/>
    <dgm:cxn modelId="{E14F8E56-26C9-4E53-AF6C-4CB5A6C59FB7}" type="presOf" srcId="{C83BE4A5-5DB6-41FF-9A0A-D5A11E7E075B}" destId="{57D6F357-01F5-4382-B217-68A4A8353D64}" srcOrd="0" destOrd="0" presId="urn:microsoft.com/office/officeart/2005/8/layout/hList7"/>
    <dgm:cxn modelId="{5349A4EF-D28B-4670-A866-3A715FE59C6E}" srcId="{55FA2A7A-4D62-4EE6-8C80-6A9A85E439D8}" destId="{C05B9B27-D331-4442-9DB2-5852C5B4A200}" srcOrd="0" destOrd="0" parTransId="{32ACC7D5-6389-4E0F-8C75-839963D23C80}" sibTransId="{BCE7AA1D-3E80-4349-8261-DAE8C5F5B3A3}"/>
    <dgm:cxn modelId="{BC407D76-E2F1-4EB5-90BF-E7B46A95F7B9}" type="presOf" srcId="{C83BE4A5-5DB6-41FF-9A0A-D5A11E7E075B}" destId="{4F0F744E-638A-489E-A70C-36BB6AF83ED6}" srcOrd="1" destOrd="0" presId="urn:microsoft.com/office/officeart/2005/8/layout/hList7"/>
    <dgm:cxn modelId="{BE205AD6-F0C1-436F-8643-CF66CB21290F}" type="presOf" srcId="{F280532D-D500-481F-BE70-9653EA5F29E8}" destId="{23083429-CD05-4734-82D6-ED8322ABC45A}" srcOrd="0" destOrd="0" presId="urn:microsoft.com/office/officeart/2005/8/layout/hList7"/>
    <dgm:cxn modelId="{51BF101A-EA21-4422-918F-DB2A147FF073}" type="presOf" srcId="{C05B9B27-D331-4442-9DB2-5852C5B4A200}" destId="{DA6B1F01-A2E5-4FF5-9F34-FDF892EE31C1}" srcOrd="0" destOrd="0" presId="urn:microsoft.com/office/officeart/2005/8/layout/hList7"/>
    <dgm:cxn modelId="{77B82073-7383-475B-8D3B-CCD8C939CE21}" type="presOf" srcId="{54D8D8BE-D7CD-44E9-90F4-68CDC32CC219}" destId="{73E4EC53-51FF-4A62-8B56-457859E4754A}" srcOrd="0" destOrd="0" presId="urn:microsoft.com/office/officeart/2005/8/layout/hList7"/>
    <dgm:cxn modelId="{E1B16158-ED17-45F1-8376-0AD8E491B45F}" type="presOf" srcId="{E2959B89-78F9-40CC-83A7-179CC5C45F29}" destId="{2FC70170-BC04-4F2E-A469-5E16FC25E84D}" srcOrd="0" destOrd="0" presId="urn:microsoft.com/office/officeart/2005/8/layout/hList7"/>
    <dgm:cxn modelId="{AA3ACAFE-74D2-4677-A691-835EAB6C9846}" srcId="{55FA2A7A-4D62-4EE6-8C80-6A9A85E439D8}" destId="{54D8D8BE-D7CD-44E9-90F4-68CDC32CC219}" srcOrd="3" destOrd="0" parTransId="{6C063150-F148-42DB-8EC7-9D91B83343C7}" sibTransId="{ABE532BB-166F-495C-9C28-7E29FFB0B3D2}"/>
    <dgm:cxn modelId="{94271FF6-CC04-4926-A212-9BB8129B16FD}" srcId="{55FA2A7A-4D62-4EE6-8C80-6A9A85E439D8}" destId="{7A588CE6-A1C7-44C7-821D-EBD5666AC7DB}" srcOrd="1" destOrd="0" parTransId="{A26D00B0-7ECA-4499-B8C2-5C9FC26AD13F}" sibTransId="{E2959B89-78F9-40CC-83A7-179CC5C45F29}"/>
    <dgm:cxn modelId="{D9740416-D637-4F66-B3FD-6B221C0E174B}" type="presOf" srcId="{F280532D-D500-481F-BE70-9653EA5F29E8}" destId="{6A5151FB-43C2-4CA5-9602-475803BBC135}" srcOrd="1" destOrd="0" presId="urn:microsoft.com/office/officeart/2005/8/layout/hList7"/>
    <dgm:cxn modelId="{5B4A1FDB-E6AF-436C-8B95-18EAEC0A85ED}" srcId="{55FA2A7A-4D62-4EE6-8C80-6A9A85E439D8}" destId="{C83BE4A5-5DB6-41FF-9A0A-D5A11E7E075B}" srcOrd="2" destOrd="0" parTransId="{1E2D2AFC-F6FE-4EDE-8BE9-36AF8A5C8249}" sibTransId="{671D2C04-5E03-4378-ACFD-992E2E8F833E}"/>
    <dgm:cxn modelId="{C7ED0761-155C-4069-A9E8-A13F8A51CDC5}" type="presParOf" srcId="{53FE8655-A84B-4494-963D-91F8BEB6513C}" destId="{8ED41348-CF4A-445D-B262-4800AC5CB52B}" srcOrd="0" destOrd="0" presId="urn:microsoft.com/office/officeart/2005/8/layout/hList7"/>
    <dgm:cxn modelId="{C5922AC2-4EF9-44D3-BAE3-530F5DFAC712}" type="presParOf" srcId="{53FE8655-A84B-4494-963D-91F8BEB6513C}" destId="{B6475660-3FD9-4D89-A122-599D6750A502}" srcOrd="1" destOrd="0" presId="urn:microsoft.com/office/officeart/2005/8/layout/hList7"/>
    <dgm:cxn modelId="{EEA679E8-EEAE-48C6-9B95-654AF7B6E742}" type="presParOf" srcId="{B6475660-3FD9-4D89-A122-599D6750A502}" destId="{8C698355-8FBC-4060-8E67-3870369467E1}" srcOrd="0" destOrd="0" presId="urn:microsoft.com/office/officeart/2005/8/layout/hList7"/>
    <dgm:cxn modelId="{3485DA62-0160-4A49-85DC-92AC3350167F}" type="presParOf" srcId="{8C698355-8FBC-4060-8E67-3870369467E1}" destId="{DA6B1F01-A2E5-4FF5-9F34-FDF892EE31C1}" srcOrd="0" destOrd="0" presId="urn:microsoft.com/office/officeart/2005/8/layout/hList7"/>
    <dgm:cxn modelId="{886025FF-C11D-45FE-ACE9-8F321EB4804D}" type="presParOf" srcId="{8C698355-8FBC-4060-8E67-3870369467E1}" destId="{344226D1-1C2F-4B34-BFE8-0A4E91319DB3}" srcOrd="1" destOrd="0" presId="urn:microsoft.com/office/officeart/2005/8/layout/hList7"/>
    <dgm:cxn modelId="{6FE0B92A-D62C-4757-ABF3-0EB92E12E5BA}" type="presParOf" srcId="{8C698355-8FBC-4060-8E67-3870369467E1}" destId="{16CF611C-6CAA-4571-A05C-6477A251F9AC}" srcOrd="2" destOrd="0" presId="urn:microsoft.com/office/officeart/2005/8/layout/hList7"/>
    <dgm:cxn modelId="{AFE62CCB-2913-44C0-B877-D25D6025430C}" type="presParOf" srcId="{8C698355-8FBC-4060-8E67-3870369467E1}" destId="{B55E9398-55C3-4739-8068-B1FD562E51C7}" srcOrd="3" destOrd="0" presId="urn:microsoft.com/office/officeart/2005/8/layout/hList7"/>
    <dgm:cxn modelId="{B6E3E69B-2195-469C-B6EA-1629B6553CD8}" type="presParOf" srcId="{B6475660-3FD9-4D89-A122-599D6750A502}" destId="{4F878D00-488C-4DA5-9FA8-348608F7E9F5}" srcOrd="1" destOrd="0" presId="urn:microsoft.com/office/officeart/2005/8/layout/hList7"/>
    <dgm:cxn modelId="{BA334D61-1D57-4D71-9695-0E80CA1CABB4}" type="presParOf" srcId="{B6475660-3FD9-4D89-A122-599D6750A502}" destId="{FEBD2F8F-B4D6-4F48-9B48-D0A0E2C7CB49}" srcOrd="2" destOrd="0" presId="urn:microsoft.com/office/officeart/2005/8/layout/hList7"/>
    <dgm:cxn modelId="{4B81E122-D2D8-4E69-9CA9-2A7E67F465E4}" type="presParOf" srcId="{FEBD2F8F-B4D6-4F48-9B48-D0A0E2C7CB49}" destId="{BD751F29-65DC-4483-B9B5-0CC56A108071}" srcOrd="0" destOrd="0" presId="urn:microsoft.com/office/officeart/2005/8/layout/hList7"/>
    <dgm:cxn modelId="{099DF552-24E3-4708-956E-13356522AB9D}" type="presParOf" srcId="{FEBD2F8F-B4D6-4F48-9B48-D0A0E2C7CB49}" destId="{11A7F037-1702-4A08-A142-9BF23F208E6F}" srcOrd="1" destOrd="0" presId="urn:microsoft.com/office/officeart/2005/8/layout/hList7"/>
    <dgm:cxn modelId="{79F801AC-7A2C-419D-B40F-F04182B8E0CC}" type="presParOf" srcId="{FEBD2F8F-B4D6-4F48-9B48-D0A0E2C7CB49}" destId="{D3114813-931B-46E9-9BFB-F2287BF31FF2}" srcOrd="2" destOrd="0" presId="urn:microsoft.com/office/officeart/2005/8/layout/hList7"/>
    <dgm:cxn modelId="{DDBC5D4A-A029-49B5-A9B1-ED850306207D}" type="presParOf" srcId="{FEBD2F8F-B4D6-4F48-9B48-D0A0E2C7CB49}" destId="{399FCADC-B186-494E-A083-D005DD362AAC}" srcOrd="3" destOrd="0" presId="urn:microsoft.com/office/officeart/2005/8/layout/hList7"/>
    <dgm:cxn modelId="{E4923061-FCF5-4466-83A3-72AE63E9FAE1}" type="presParOf" srcId="{B6475660-3FD9-4D89-A122-599D6750A502}" destId="{2FC70170-BC04-4F2E-A469-5E16FC25E84D}" srcOrd="3" destOrd="0" presId="urn:microsoft.com/office/officeart/2005/8/layout/hList7"/>
    <dgm:cxn modelId="{A96E61D4-F271-43CB-8B77-0C547D8BD5E2}" type="presParOf" srcId="{B6475660-3FD9-4D89-A122-599D6750A502}" destId="{8E902A0B-1A88-44C3-A6F6-809609A428A7}" srcOrd="4" destOrd="0" presId="urn:microsoft.com/office/officeart/2005/8/layout/hList7"/>
    <dgm:cxn modelId="{1BD17085-27D2-4B8B-A8E0-20A5DDF450B7}" type="presParOf" srcId="{8E902A0B-1A88-44C3-A6F6-809609A428A7}" destId="{57D6F357-01F5-4382-B217-68A4A8353D64}" srcOrd="0" destOrd="0" presId="urn:microsoft.com/office/officeart/2005/8/layout/hList7"/>
    <dgm:cxn modelId="{46482290-9E52-4164-BF88-2CBC1C54B28A}" type="presParOf" srcId="{8E902A0B-1A88-44C3-A6F6-809609A428A7}" destId="{4F0F744E-638A-489E-A70C-36BB6AF83ED6}" srcOrd="1" destOrd="0" presId="urn:microsoft.com/office/officeart/2005/8/layout/hList7"/>
    <dgm:cxn modelId="{98FF74DE-8733-47A5-AE3A-74CDC7811D56}" type="presParOf" srcId="{8E902A0B-1A88-44C3-A6F6-809609A428A7}" destId="{9AD3A88F-1EE5-48F2-9648-212064AE6394}" srcOrd="2" destOrd="0" presId="urn:microsoft.com/office/officeart/2005/8/layout/hList7"/>
    <dgm:cxn modelId="{8E59A1BB-FC59-4D8F-838C-BA33440A05DE}" type="presParOf" srcId="{8E902A0B-1A88-44C3-A6F6-809609A428A7}" destId="{D6A61902-0EAB-44B1-98CD-D98A7B1868F7}" srcOrd="3" destOrd="0" presId="urn:microsoft.com/office/officeart/2005/8/layout/hList7"/>
    <dgm:cxn modelId="{8320D6C4-AF80-462C-9063-E5CC5885357A}" type="presParOf" srcId="{B6475660-3FD9-4D89-A122-599D6750A502}" destId="{4B71F3DC-1B5C-4843-9093-88B90C0E45D0}" srcOrd="5" destOrd="0" presId="urn:microsoft.com/office/officeart/2005/8/layout/hList7"/>
    <dgm:cxn modelId="{044FE4F1-1779-4847-A7F5-BD5FEAC2D43B}" type="presParOf" srcId="{B6475660-3FD9-4D89-A122-599D6750A502}" destId="{EC2B9D71-E251-406D-8A92-9A7291372B0C}" srcOrd="6" destOrd="0" presId="urn:microsoft.com/office/officeart/2005/8/layout/hList7"/>
    <dgm:cxn modelId="{840D2A23-7E4A-4E3C-9C1C-FC17D6742245}" type="presParOf" srcId="{EC2B9D71-E251-406D-8A92-9A7291372B0C}" destId="{73E4EC53-51FF-4A62-8B56-457859E4754A}" srcOrd="0" destOrd="0" presId="urn:microsoft.com/office/officeart/2005/8/layout/hList7"/>
    <dgm:cxn modelId="{5F7270B6-2FEB-4043-9F1B-B60FCAB48752}" type="presParOf" srcId="{EC2B9D71-E251-406D-8A92-9A7291372B0C}" destId="{B63D6855-9911-426C-AB1F-293DBDA7A5D2}" srcOrd="1" destOrd="0" presId="urn:microsoft.com/office/officeart/2005/8/layout/hList7"/>
    <dgm:cxn modelId="{342CCF31-DBAC-41D9-867B-1FDA4A943B38}" type="presParOf" srcId="{EC2B9D71-E251-406D-8A92-9A7291372B0C}" destId="{89C842BB-26C1-4C5E-B200-377F2ACB90E1}" srcOrd="2" destOrd="0" presId="urn:microsoft.com/office/officeart/2005/8/layout/hList7"/>
    <dgm:cxn modelId="{CB4E1F0C-B08A-47A0-A4CD-F601E22DC411}" type="presParOf" srcId="{EC2B9D71-E251-406D-8A92-9A7291372B0C}" destId="{7701BA01-FADE-49DE-B6A1-11CD473C95E3}" srcOrd="3" destOrd="0" presId="urn:microsoft.com/office/officeart/2005/8/layout/hList7"/>
    <dgm:cxn modelId="{18586417-7248-46FE-8968-1939E35283E8}" type="presParOf" srcId="{B6475660-3FD9-4D89-A122-599D6750A502}" destId="{4B2BCA56-A2E2-4E25-8486-4304C9FC3084}" srcOrd="7" destOrd="0" presId="urn:microsoft.com/office/officeart/2005/8/layout/hList7"/>
    <dgm:cxn modelId="{B42333BA-F8CE-42A9-A6A4-FC1C974E1B11}" type="presParOf" srcId="{B6475660-3FD9-4D89-A122-599D6750A502}" destId="{95562EAD-FA13-43AB-A669-D92F3C35943E}" srcOrd="8" destOrd="0" presId="urn:microsoft.com/office/officeart/2005/8/layout/hList7"/>
    <dgm:cxn modelId="{839719BE-225A-4EC3-8507-743ED089F4B1}" type="presParOf" srcId="{95562EAD-FA13-43AB-A669-D92F3C35943E}" destId="{23083429-CD05-4734-82D6-ED8322ABC45A}" srcOrd="0" destOrd="0" presId="urn:microsoft.com/office/officeart/2005/8/layout/hList7"/>
    <dgm:cxn modelId="{D360EC52-723B-49CF-AF6C-478AF40CE87D}" type="presParOf" srcId="{95562EAD-FA13-43AB-A669-D92F3C35943E}" destId="{6A5151FB-43C2-4CA5-9602-475803BBC135}" srcOrd="1" destOrd="0" presId="urn:microsoft.com/office/officeart/2005/8/layout/hList7"/>
    <dgm:cxn modelId="{2C90F899-A1EF-4868-B1AD-F15251AC2863}" type="presParOf" srcId="{95562EAD-FA13-43AB-A669-D92F3C35943E}" destId="{F6D20198-7982-422B-9678-D745FC9A422A}" srcOrd="2" destOrd="0" presId="urn:microsoft.com/office/officeart/2005/8/layout/hList7"/>
    <dgm:cxn modelId="{7816FAA6-57CC-488C-8A45-8C0803F0E33B}" type="presParOf" srcId="{95562EAD-FA13-43AB-A669-D92F3C35943E}" destId="{437A25B3-EED8-4B7B-9798-9629CBF01E10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C6F1C-B5C0-42A6-BBE3-F9EB3AA6B90B}" type="doc">
      <dgm:prSet loTypeId="urn:microsoft.com/office/officeart/2005/8/layout/process1" loCatId="process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F48B2178-854E-42DE-9F1E-BA02396D7FBF}">
      <dgm:prSet custT="1"/>
      <dgm:spPr/>
      <dgm:t>
        <a:bodyPr/>
        <a:lstStyle/>
        <a:p>
          <a:pPr rtl="0"/>
          <a:r>
            <a:rPr kumimoji="0" lang="az-Latn-AZ" sz="1600" b="0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məişət zorakılığı halları barədə məlumatların dəqiq və tərtib edilmiş qaydada toplanması üçün təyin edilmiş şəxslər üçün təlim kursalrının keçirilməsi və məlumat bankına nəzərdə tutulmuş müddətdə göndərilməsinə  nəzarətin gücləndirilməsi;</a:t>
          </a:r>
        </a:p>
      </dgm:t>
    </dgm:pt>
    <dgm:pt modelId="{2420082D-6E14-475C-B338-7AB1EE538C6C}" type="parTrans" cxnId="{88A64ABC-1632-4E7C-A6FE-E9061C112FCF}">
      <dgm:prSet/>
      <dgm:spPr/>
      <dgm:t>
        <a:bodyPr/>
        <a:lstStyle/>
        <a:p>
          <a:endParaRPr lang="ru-RU"/>
        </a:p>
      </dgm:t>
    </dgm:pt>
    <dgm:pt modelId="{5F48BAF6-8178-45CD-A0E4-9F603E01EB20}" type="sibTrans" cxnId="{88A64ABC-1632-4E7C-A6FE-E9061C112FCF}">
      <dgm:prSet/>
      <dgm:spPr/>
      <dgm:t>
        <a:bodyPr/>
        <a:lstStyle/>
        <a:p>
          <a:endParaRPr lang="ru-RU"/>
        </a:p>
      </dgm:t>
    </dgm:pt>
    <dgm:pt modelId="{F151B407-6331-42B7-9406-8A932D1E6C8D}">
      <dgm:prSet/>
      <dgm:spPr/>
      <dgm:t>
        <a:bodyPr/>
        <a:lstStyle/>
        <a:p>
          <a:pPr rtl="0"/>
          <a:r>
            <a:rPr kumimoji="0" lang="az-Latn-AZ" b="0" i="0" u="none" strike="noStrike" cap="none" normalizeH="0" baseline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yerli icra hakimiyyətlərində müvafiq yerli icra orqanlarının nümayəndələrindən ibarət  Gender  zorakılığı və uşaqlara qarşı zorakılıq üzrə monitorinq qrupları işinin daha gücləndirilməsi  məqsədilə qabaqlayıcı  tədbirlər planının hazırlanması;  </a:t>
          </a:r>
          <a:endParaRPr kumimoji="0" lang="az-Latn-AZ" b="0" i="0" u="none" strike="noStrike" cap="none" normalizeH="0" baseline="0" dirty="0" smtClean="0">
            <a:ln/>
            <a:effectLst/>
            <a:latin typeface="Arial" pitchFamily="34" charset="0"/>
            <a:ea typeface="Calibri" pitchFamily="34" charset="0"/>
            <a:cs typeface="Arial" pitchFamily="34" charset="0"/>
          </a:endParaRPr>
        </a:p>
      </dgm:t>
    </dgm:pt>
    <dgm:pt modelId="{01888329-586B-4706-A703-E3A6E1A2F08E}" type="parTrans" cxnId="{420080A0-CA85-4A28-B343-053A10F8540D}">
      <dgm:prSet/>
      <dgm:spPr/>
      <dgm:t>
        <a:bodyPr/>
        <a:lstStyle/>
        <a:p>
          <a:endParaRPr lang="ru-RU"/>
        </a:p>
      </dgm:t>
    </dgm:pt>
    <dgm:pt modelId="{7C4F7CBC-87C6-452B-B2CE-9B468032388A}" type="sibTrans" cxnId="{420080A0-CA85-4A28-B343-053A10F8540D}">
      <dgm:prSet/>
      <dgm:spPr/>
      <dgm:t>
        <a:bodyPr/>
        <a:lstStyle/>
        <a:p>
          <a:endParaRPr lang="ru-RU"/>
        </a:p>
      </dgm:t>
    </dgm:pt>
    <dgm:pt modelId="{67C3AB3A-9AED-434C-83F0-C6213D1CFF43}">
      <dgm:prSet/>
      <dgm:spPr/>
      <dgm:t>
        <a:bodyPr/>
        <a:lstStyle/>
        <a:p>
          <a:r>
            <a:rPr kumimoji="0" lang="az-Latn-AZ" b="0" i="0" u="none" strike="noStrike" cap="none" normalizeH="0" baseline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dövlət qurumlarında təyin edilən gender məsələləri üzrə əlaqələndirici şəxslərin fəaliyyətlərinin daha da gücləndirilməsi, vəzifələrinin dəqiqləşdirilməsi üçün Əsasnamənin hazırlanması;</a:t>
          </a:r>
          <a:endParaRPr lang="ru-RU" dirty="0"/>
        </a:p>
      </dgm:t>
    </dgm:pt>
    <dgm:pt modelId="{35F9482A-1239-4E4B-9437-16B4D0CB684E}" type="parTrans" cxnId="{6250BF02-29D8-4ADE-B09C-804F2A2EB87E}">
      <dgm:prSet/>
      <dgm:spPr/>
      <dgm:t>
        <a:bodyPr/>
        <a:lstStyle/>
        <a:p>
          <a:endParaRPr lang="ru-RU"/>
        </a:p>
      </dgm:t>
    </dgm:pt>
    <dgm:pt modelId="{B85E50AA-EB50-4EF2-B1C4-4EDC8D5A4393}" type="sibTrans" cxnId="{6250BF02-29D8-4ADE-B09C-804F2A2EB87E}">
      <dgm:prSet/>
      <dgm:spPr/>
      <dgm:t>
        <a:bodyPr/>
        <a:lstStyle/>
        <a:p>
          <a:endParaRPr lang="ru-RU"/>
        </a:p>
      </dgm:t>
    </dgm:pt>
    <dgm:pt modelId="{CE2815CC-47E5-4C45-9A29-C160A71B0CF2}" type="pres">
      <dgm:prSet presAssocID="{5A0C6F1C-B5C0-42A6-BBE3-F9EB3AA6B9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907B5-3885-44C2-A413-2F42C104F1AF}" type="pres">
      <dgm:prSet presAssocID="{F48B2178-854E-42DE-9F1E-BA02396D7FB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D15B5-0976-47C0-93BF-B1B195843038}" type="pres">
      <dgm:prSet presAssocID="{5F48BAF6-8178-45CD-A0E4-9F603E01EB2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FE6244F-E9AD-49E4-8032-55CD00C4F442}" type="pres">
      <dgm:prSet presAssocID="{5F48BAF6-8178-45CD-A0E4-9F603E01EB2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77CDBC0-C022-4ADE-8F41-00DD2012BDFF}" type="pres">
      <dgm:prSet presAssocID="{F151B407-6331-42B7-9406-8A932D1E6C8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FAA1F-B98D-4D35-BF0A-0D020329F632}" type="pres">
      <dgm:prSet presAssocID="{7C4F7CBC-87C6-452B-B2CE-9B468032388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E6273BD-2947-4E32-8066-E75BA7E2B864}" type="pres">
      <dgm:prSet presAssocID="{7C4F7CBC-87C6-452B-B2CE-9B468032388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2EDF55C-910E-46F1-A506-59BB5F6520E9}" type="pres">
      <dgm:prSet presAssocID="{67C3AB3A-9AED-434C-83F0-C6213D1CFF4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92B507-655E-450C-93C1-D09E4EF19C97}" type="presOf" srcId="{F151B407-6331-42B7-9406-8A932D1E6C8D}" destId="{C77CDBC0-C022-4ADE-8F41-00DD2012BDFF}" srcOrd="0" destOrd="0" presId="urn:microsoft.com/office/officeart/2005/8/layout/process1"/>
    <dgm:cxn modelId="{420080A0-CA85-4A28-B343-053A10F8540D}" srcId="{5A0C6F1C-B5C0-42A6-BBE3-F9EB3AA6B90B}" destId="{F151B407-6331-42B7-9406-8A932D1E6C8D}" srcOrd="1" destOrd="0" parTransId="{01888329-586B-4706-A703-E3A6E1A2F08E}" sibTransId="{7C4F7CBC-87C6-452B-B2CE-9B468032388A}"/>
    <dgm:cxn modelId="{EF76613F-F4C3-42E0-B746-E79FBE9C0809}" type="presOf" srcId="{5F48BAF6-8178-45CD-A0E4-9F603E01EB20}" destId="{287D15B5-0976-47C0-93BF-B1B195843038}" srcOrd="0" destOrd="0" presId="urn:microsoft.com/office/officeart/2005/8/layout/process1"/>
    <dgm:cxn modelId="{2D8330CA-D582-410D-BD2E-118A14EEE96D}" type="presOf" srcId="{5A0C6F1C-B5C0-42A6-BBE3-F9EB3AA6B90B}" destId="{CE2815CC-47E5-4C45-9A29-C160A71B0CF2}" srcOrd="0" destOrd="0" presId="urn:microsoft.com/office/officeart/2005/8/layout/process1"/>
    <dgm:cxn modelId="{6250BF02-29D8-4ADE-B09C-804F2A2EB87E}" srcId="{5A0C6F1C-B5C0-42A6-BBE3-F9EB3AA6B90B}" destId="{67C3AB3A-9AED-434C-83F0-C6213D1CFF43}" srcOrd="2" destOrd="0" parTransId="{35F9482A-1239-4E4B-9437-16B4D0CB684E}" sibTransId="{B85E50AA-EB50-4EF2-B1C4-4EDC8D5A4393}"/>
    <dgm:cxn modelId="{88A64ABC-1632-4E7C-A6FE-E9061C112FCF}" srcId="{5A0C6F1C-B5C0-42A6-BBE3-F9EB3AA6B90B}" destId="{F48B2178-854E-42DE-9F1E-BA02396D7FBF}" srcOrd="0" destOrd="0" parTransId="{2420082D-6E14-475C-B338-7AB1EE538C6C}" sibTransId="{5F48BAF6-8178-45CD-A0E4-9F603E01EB20}"/>
    <dgm:cxn modelId="{740EFE84-6C7D-4A12-81AE-4377EAF0C8C4}" type="presOf" srcId="{5F48BAF6-8178-45CD-A0E4-9F603E01EB20}" destId="{DFE6244F-E9AD-49E4-8032-55CD00C4F442}" srcOrd="1" destOrd="0" presId="urn:microsoft.com/office/officeart/2005/8/layout/process1"/>
    <dgm:cxn modelId="{C8631BC8-94F4-4482-936A-04073648C2C3}" type="presOf" srcId="{7C4F7CBC-87C6-452B-B2CE-9B468032388A}" destId="{2FFFAA1F-B98D-4D35-BF0A-0D020329F632}" srcOrd="0" destOrd="0" presId="urn:microsoft.com/office/officeart/2005/8/layout/process1"/>
    <dgm:cxn modelId="{00DEF028-8DAB-4672-8C88-4C632C45B4E7}" type="presOf" srcId="{F48B2178-854E-42DE-9F1E-BA02396D7FBF}" destId="{33B907B5-3885-44C2-A413-2F42C104F1AF}" srcOrd="0" destOrd="0" presId="urn:microsoft.com/office/officeart/2005/8/layout/process1"/>
    <dgm:cxn modelId="{5DDE11C8-68AA-4986-8413-338A035812BA}" type="presOf" srcId="{7C4F7CBC-87C6-452B-B2CE-9B468032388A}" destId="{6E6273BD-2947-4E32-8066-E75BA7E2B864}" srcOrd="1" destOrd="0" presId="urn:microsoft.com/office/officeart/2005/8/layout/process1"/>
    <dgm:cxn modelId="{CE8620C4-11D9-4306-953A-89E2A06A4932}" type="presOf" srcId="{67C3AB3A-9AED-434C-83F0-C6213D1CFF43}" destId="{52EDF55C-910E-46F1-A506-59BB5F6520E9}" srcOrd="0" destOrd="0" presId="urn:microsoft.com/office/officeart/2005/8/layout/process1"/>
    <dgm:cxn modelId="{38E5973A-39DA-4781-B9F4-50929F60AA9E}" type="presParOf" srcId="{CE2815CC-47E5-4C45-9A29-C160A71B0CF2}" destId="{33B907B5-3885-44C2-A413-2F42C104F1AF}" srcOrd="0" destOrd="0" presId="urn:microsoft.com/office/officeart/2005/8/layout/process1"/>
    <dgm:cxn modelId="{37B8EB6D-6D5E-43BC-B4DB-5B33033371C5}" type="presParOf" srcId="{CE2815CC-47E5-4C45-9A29-C160A71B0CF2}" destId="{287D15B5-0976-47C0-93BF-B1B195843038}" srcOrd="1" destOrd="0" presId="urn:microsoft.com/office/officeart/2005/8/layout/process1"/>
    <dgm:cxn modelId="{0CCDC2FF-B3FC-4F55-9D68-1C945E15210D}" type="presParOf" srcId="{287D15B5-0976-47C0-93BF-B1B195843038}" destId="{DFE6244F-E9AD-49E4-8032-55CD00C4F442}" srcOrd="0" destOrd="0" presId="urn:microsoft.com/office/officeart/2005/8/layout/process1"/>
    <dgm:cxn modelId="{0D5131EC-AD0B-46A5-AF8E-5FF946B3A3B3}" type="presParOf" srcId="{CE2815CC-47E5-4C45-9A29-C160A71B0CF2}" destId="{C77CDBC0-C022-4ADE-8F41-00DD2012BDFF}" srcOrd="2" destOrd="0" presId="urn:microsoft.com/office/officeart/2005/8/layout/process1"/>
    <dgm:cxn modelId="{5031E2C8-1C54-4199-B928-21A5AFA07CA1}" type="presParOf" srcId="{CE2815CC-47E5-4C45-9A29-C160A71B0CF2}" destId="{2FFFAA1F-B98D-4D35-BF0A-0D020329F632}" srcOrd="3" destOrd="0" presId="urn:microsoft.com/office/officeart/2005/8/layout/process1"/>
    <dgm:cxn modelId="{DB6998A5-616D-4FFB-AD78-FEEE1137F575}" type="presParOf" srcId="{2FFFAA1F-B98D-4D35-BF0A-0D020329F632}" destId="{6E6273BD-2947-4E32-8066-E75BA7E2B864}" srcOrd="0" destOrd="0" presId="urn:microsoft.com/office/officeart/2005/8/layout/process1"/>
    <dgm:cxn modelId="{9E9774EA-EBCF-4B34-AF1A-829FF3E8DB8A}" type="presParOf" srcId="{CE2815CC-47E5-4C45-9A29-C160A71B0CF2}" destId="{52EDF55C-910E-46F1-A506-59BB5F6520E9}" srcOrd="4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4443451-BF44-49C8-A73E-2CBB651120E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DC718E-3C5A-41B8-A0B3-F4861FB6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43451-BF44-49C8-A73E-2CBB651120E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C718E-3C5A-41B8-A0B3-F4861FB6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4443451-BF44-49C8-A73E-2CBB651120E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DC718E-3C5A-41B8-A0B3-F4861FB6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43451-BF44-49C8-A73E-2CBB651120E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C718E-3C5A-41B8-A0B3-F4861FB6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443451-BF44-49C8-A73E-2CBB651120E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DC718E-3C5A-41B8-A0B3-F4861FB6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43451-BF44-49C8-A73E-2CBB651120E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C718E-3C5A-41B8-A0B3-F4861FB6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43451-BF44-49C8-A73E-2CBB651120E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C718E-3C5A-41B8-A0B3-F4861FB6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43451-BF44-49C8-A73E-2CBB651120E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C718E-3C5A-41B8-A0B3-F4861FB6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443451-BF44-49C8-A73E-2CBB651120E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C718E-3C5A-41B8-A0B3-F4861FB6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43451-BF44-49C8-A73E-2CBB651120E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C718E-3C5A-41B8-A0B3-F4861FB6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43451-BF44-49C8-A73E-2CBB651120E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C718E-3C5A-41B8-A0B3-F4861FB647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4443451-BF44-49C8-A73E-2CBB651120E2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BDC718E-3C5A-41B8-A0B3-F4861FB6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214422"/>
            <a:ext cx="7406640" cy="2643206"/>
          </a:xfrm>
        </p:spPr>
        <p:txBody>
          <a:bodyPr>
            <a:normAutofit/>
          </a:bodyPr>
          <a:lstStyle/>
          <a:p>
            <a:pPr lvl="0" algn="ctr"/>
            <a:r>
              <a:rPr lang="az-Latn-AZ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Məişət zorakIlIğI </a:t>
            </a:r>
            <a:r>
              <a:rPr lang="az-Latn-AZ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</a:t>
            </a:r>
            <a:r>
              <a:rPr lang="az-Latn-AZ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lə bağlI Məlumat BankInIn 2015-2017-cİ </a:t>
            </a:r>
            <a:r>
              <a:rPr lang="az-Latn-AZ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</a:t>
            </a:r>
            <a:r>
              <a:rPr lang="az-Latn-AZ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llər üzrə fəalİyyətİnİn  İcmalI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714884"/>
            <a:ext cx="7406640" cy="1214446"/>
          </a:xfrm>
        </p:spPr>
        <p:txBody>
          <a:bodyPr>
            <a:normAutofit/>
          </a:bodyPr>
          <a:lstStyle/>
          <a:p>
            <a:pPr algn="r"/>
            <a:r>
              <a:rPr lang="az-Latn-A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Ailə, Qadın və Uşaq Problemləri üzrə Dövlət Komitəsinin İnformasiya və Analitik Araşdırmalar şöbəsinin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z-Latn-A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baş məsləhətçisi  Aynur Veysəlova-Abbasova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214414" y="571480"/>
            <a:ext cx="6286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Məişət zorakılığını törədən şəxslərin təhsil səviyyəsinə görə bölgüsü, faizlə</a:t>
            </a:r>
            <a:endParaRPr kumimoji="0" lang="az-Latn-A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714348" y="1928802"/>
          <a:ext cx="7000924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28604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b="1" dirty="0">
                <a:latin typeface="Arial" pitchFamily="34" charset="0"/>
                <a:cs typeface="Arial" pitchFamily="34" charset="0"/>
              </a:rPr>
              <a:t>Sosial statusu və peşəsinə görə məişət zorakılığını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z-Latn-AZ" b="1" dirty="0" smtClean="0">
                <a:latin typeface="Arial" pitchFamily="34" charset="0"/>
                <a:cs typeface="Arial" pitchFamily="34" charset="0"/>
              </a:rPr>
              <a:t>törədən </a:t>
            </a:r>
            <a:r>
              <a:rPr lang="az-Latn-AZ" b="1" dirty="0">
                <a:latin typeface="Arial" pitchFamily="34" charset="0"/>
                <a:cs typeface="Arial" pitchFamily="34" charset="0"/>
              </a:rPr>
              <a:t>şəxslərin bölgüsü, faizlə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6" y="1714488"/>
          <a:ext cx="7286676" cy="410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714356"/>
          <a:ext cx="7501022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71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2000" b="1" dirty="0">
                <a:latin typeface="Arial" pitchFamily="34" charset="0"/>
                <a:cs typeface="Arial" pitchFamily="34" charset="0"/>
              </a:rPr>
              <a:t>Məişət zorakılığın formalarına görə bölgüsü, faizlə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857224" y="1285860"/>
          <a:ext cx="6643734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7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b="1" dirty="0">
                <a:latin typeface="Arial" pitchFamily="34" charset="0"/>
                <a:cs typeface="Arial" pitchFamily="34" charset="0"/>
              </a:rPr>
              <a:t>Zorakılığı törədənlərin qohumluq dərəcəsinə bölgüsü, faizlə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00034" y="1595437"/>
          <a:ext cx="7358115" cy="4619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357158" y="357166"/>
          <a:ext cx="850112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571480"/>
            <a:ext cx="73581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z-Latn-A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z-Latn-A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Dövlət nəzarətinin gücləndirilməsi istiqamətində: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14348" y="1428736"/>
          <a:ext cx="692948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357166"/>
            <a:ext cx="77153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az-Latn-A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Maarifləndirmə istiqamətində: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az-Latn-A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rayonların icra strukturunun müvafiq qurumları,  hüquq- mühafizə orqanları, bələdiyyələr, icra və ictimai təşkilatların, Gender  zorakılığı və uşaqlara qarşı zorakılıq üzrə monitorinq qruplarının nümayəndələri  üçün Azərbaycan Respublikası Dövlət İdarəçilik Akademiyasında təlim kurslarının keçirilməsi;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az-Latn-A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yanlış dini təsəvvürlərin, gender stereotiplərin  aradan qaldırılması  istiqamətində  dövlət orqanları və vətəndaş cəmiyyətinin bu sahədə fəaliyyətinin gücləndirilməsi, insanların problemi daha düzgün dərk etməsi üçün   davamlı layihələrin keçirilməsi;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az-Latn-A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“Ailə psixoloqu” institutunun yaradılması,  mövcud “məktəb psixoloqu”, “ ağsaqqal - ağbirçək” institutlarının fəaliyyətinin   gücləndirilməsi;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az-Latn-A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kütləvi informasiya vasitələrində məlumatların (xəbərlərin) düzgün verilməsi,  mütəmadi olaraq  maarifləndirici və məlumatlandırıcı televiziya və radio verlişlərinin hazırlanması</a:t>
            </a:r>
            <a:endParaRPr kumimoji="0" lang="az-Latn-A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42910" y="1142984"/>
            <a:ext cx="657229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z-Latn-A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Məişət zorakılığına məruz qalan şəxslərlə işin təşkili istiqamətində: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z-Latn-A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məişət zorakılığına məruz qalan şəxslər üçün sığnacaqların yaradılması;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z-Latn-A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sığınacaqlara  və oraya  yerləşdirilmiş qurbanlara münasibətin dəyişilməsi sahəsində işlərin  aparılması;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z-Latn-A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z-Latn-A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qaynar xəttin yaradılması.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785794"/>
            <a:ext cx="64294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az-Latn-A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      </a:t>
            </a: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«Məişət zorakılığının qarşısının alınması haqqında» Azərbaycan Respublikası Qanununun tətbiq edilməsi barədə» Azərbaycan Respublikası Prezidentinin 2010-cu il  Fərmanının 1.5-ci bəndinin icrasını təmin etmək məqsədi ilə Azərbaycan Respublikası Nazirlər Kabinetinin 19 dekabr  2011-ci ildə  207 nömrəli qərarı ilə  «Məişət zorakılığı ilə bağlı məlumat bankının təşkili və aparılması Qaydaları»ı  təsdiq edilmişdir.</a:t>
            </a:r>
            <a:r>
              <a:rPr lang="az-Latn-AZ" dirty="0" smtClean="0"/>
              <a:t> 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786190"/>
            <a:ext cx="2561094" cy="216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86190"/>
            <a:ext cx="2500330" cy="214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142976" y="1828800"/>
          <a:ext cx="6643734" cy="410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42976" y="714356"/>
            <a:ext cx="62151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Məişət zorakılığa məruz qalanların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cins tərkibinə görə bölgüsü, faizlə</a:t>
            </a:r>
            <a:endParaRPr kumimoji="0" lang="az-Latn-A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71472" y="1857364"/>
          <a:ext cx="707236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48" y="615553"/>
            <a:ext cx="7072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Məişət zorakılığına məruz qalmış qadınların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yaş qrupları üzrə bölgüsü, faizlə</a:t>
            </a:r>
            <a:endParaRPr kumimoji="0" lang="az-Latn-A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14282" y="1571612"/>
          <a:ext cx="7643866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14414" y="428604"/>
            <a:ext cx="67151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Məişət zorakılığına məruz qalmış kişilərin yaş qrupları üzrə bölgüsü, faizlə</a:t>
            </a:r>
            <a:endParaRPr kumimoji="0" lang="az-Latn-A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00100" y="1928802"/>
          <a:ext cx="671517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928662" y="857232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Məişət zorakılığına məruz qalan şəxslərin ailə vəziyyəti, faizlə</a:t>
            </a:r>
            <a:endParaRPr kumimoji="0" lang="az-Latn-A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00034" y="1828800"/>
          <a:ext cx="7429552" cy="417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85786" y="477500"/>
            <a:ext cx="68580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Məişət zorakılığına məruz qalan şəxslərin təhsil səviyyəsinə görə bölgüsü, faizlə</a:t>
            </a:r>
            <a:endParaRPr kumimoji="0" lang="az-Latn-A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928662" y="1643050"/>
          <a:ext cx="6819905" cy="460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42976" y="500042"/>
            <a:ext cx="6286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Sosial statusu və peşəsinə görə məişət zorakılığına məruz qalan  şəxslərin bölgüsü, faizlə</a:t>
            </a:r>
            <a:endParaRPr kumimoji="0" lang="az-Latn-A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0034" y="615553"/>
            <a:ext cx="7286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Məişət zorakılığını  törədən şəxslərin cinsi tərkibinə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görə bölgüsü, faizlə</a:t>
            </a:r>
            <a:endParaRPr kumimoji="0" lang="az-Latn-A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828800" y="1528762"/>
          <a:ext cx="6100786" cy="461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291</TotalTime>
  <Words>561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Məişət zorakIlIğI İlə bağlI Məlumat BankInIn 2015-2017-cİ İllər üzrə fəalİyyətİnİn  İcmalI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Aynur</dc:creator>
  <cp:lastModifiedBy>Aynur</cp:lastModifiedBy>
  <cp:revision>38</cp:revision>
  <dcterms:created xsi:type="dcterms:W3CDTF">2017-10-02T08:49:55Z</dcterms:created>
  <dcterms:modified xsi:type="dcterms:W3CDTF">2017-10-03T13:46:56Z</dcterms:modified>
</cp:coreProperties>
</file>