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29" r:id="rId2"/>
    <p:sldId id="258" r:id="rId3"/>
    <p:sldId id="259" r:id="rId4"/>
    <p:sldId id="260" r:id="rId5"/>
    <p:sldId id="261" r:id="rId6"/>
    <p:sldId id="268" r:id="rId7"/>
    <p:sldId id="262" r:id="rId8"/>
    <p:sldId id="263" r:id="rId9"/>
    <p:sldId id="264" r:id="rId10"/>
    <p:sldId id="265" r:id="rId11"/>
    <p:sldId id="266" r:id="rId12"/>
    <p:sldId id="267" r:id="rId13"/>
    <p:sldId id="269" r:id="rId14"/>
    <p:sldId id="270" r:id="rId15"/>
    <p:sldId id="271" r:id="rId16"/>
    <p:sldId id="274"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3" r:id="rId47"/>
    <p:sldId id="304" r:id="rId48"/>
    <p:sldId id="305" r:id="rId49"/>
    <p:sldId id="302" r:id="rId50"/>
    <p:sldId id="312" r:id="rId51"/>
    <p:sldId id="315" r:id="rId52"/>
    <p:sldId id="313" r:id="rId53"/>
    <p:sldId id="314" r:id="rId54"/>
    <p:sldId id="316" r:id="rId55"/>
    <p:sldId id="306" r:id="rId56"/>
    <p:sldId id="307" r:id="rId57"/>
    <p:sldId id="319" r:id="rId58"/>
    <p:sldId id="317" r:id="rId59"/>
    <p:sldId id="318" r:id="rId60"/>
    <p:sldId id="320" r:id="rId61"/>
    <p:sldId id="327" r:id="rId62"/>
    <p:sldId id="321" r:id="rId63"/>
    <p:sldId id="326" r:id="rId64"/>
    <p:sldId id="322" r:id="rId65"/>
    <p:sldId id="324" r:id="rId66"/>
    <p:sldId id="325" r:id="rId67"/>
    <p:sldId id="328" r:id="rId6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43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view3D>
      <c:rotX val="0"/>
      <c:rotY val="20"/>
      <c:rAngAx val="0"/>
      <c:perspective val="30"/>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komitənin fəaliyyətindən razısınızmı</c:v>
                </c:pt>
              </c:strCache>
            </c:strRef>
          </c:tx>
          <c:invertIfNegative val="0"/>
          <c:dLbls>
            <c:dLbl>
              <c:idx val="0"/>
              <c:layout/>
              <c:tx>
                <c:rich>
                  <a:bodyPr/>
                  <a:lstStyle/>
                  <a:p>
                    <a:r>
                      <a:rPr lang="en-US" smtClean="0"/>
                      <a:t>53,5%</a:t>
                    </a:r>
                    <a:endParaRPr lang="en-US"/>
                  </a:p>
                </c:rich>
              </c:tx>
              <c:showLegendKey val="0"/>
              <c:showVal val="1"/>
              <c:showCatName val="0"/>
              <c:showSerName val="0"/>
              <c:showPercent val="0"/>
              <c:showBubbleSize val="0"/>
            </c:dLbl>
            <c:dLbl>
              <c:idx val="1"/>
              <c:layout/>
              <c:tx>
                <c:rich>
                  <a:bodyPr/>
                  <a:lstStyle/>
                  <a:p>
                    <a:r>
                      <a:rPr lang="en-US" smtClean="0"/>
                      <a:t>5,8%</a:t>
                    </a:r>
                    <a:endParaRPr lang="en-US" dirty="0"/>
                  </a:p>
                </c:rich>
              </c:tx>
              <c:showLegendKey val="0"/>
              <c:showVal val="1"/>
              <c:showCatName val="0"/>
              <c:showSerName val="0"/>
              <c:showPercent val="0"/>
              <c:showBubbleSize val="0"/>
            </c:dLbl>
            <c:dLbl>
              <c:idx val="2"/>
              <c:layout/>
              <c:tx>
                <c:rich>
                  <a:bodyPr/>
                  <a:lstStyle/>
                  <a:p>
                    <a:r>
                      <a:rPr lang="en-US" smtClean="0"/>
                      <a:t>7,1%</a:t>
                    </a:r>
                    <a:endParaRPr lang="en-US" dirty="0"/>
                  </a:p>
                </c:rich>
              </c:tx>
              <c:showLegendKey val="0"/>
              <c:showVal val="1"/>
              <c:showCatName val="0"/>
              <c:showSerName val="0"/>
              <c:showPercent val="0"/>
              <c:showBubbleSize val="0"/>
            </c:dLbl>
            <c:dLbl>
              <c:idx val="3"/>
              <c:layout/>
              <c:tx>
                <c:rich>
                  <a:bodyPr/>
                  <a:lstStyle/>
                  <a:p>
                    <a:r>
                      <a:rPr lang="en-US" smtClean="0"/>
                      <a:t>33,6%</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Лист1!$A$2:$A$5</c:f>
              <c:strCache>
                <c:ptCount val="4"/>
                <c:pt idx="0">
                  <c:v>bəli</c:v>
                </c:pt>
                <c:pt idx="1">
                  <c:v>xeyir</c:v>
                </c:pt>
                <c:pt idx="2">
                  <c:v>qismən</c:v>
                </c:pt>
                <c:pt idx="3">
                  <c:v>Bilmirəm</c:v>
                </c:pt>
              </c:strCache>
            </c:strRef>
          </c:cat>
          <c:val>
            <c:numRef>
              <c:f>Лист1!$B$2:$B$5</c:f>
              <c:numCache>
                <c:formatCode>0.00%</c:formatCode>
                <c:ptCount val="4"/>
                <c:pt idx="0">
                  <c:v>0.53500000000000003</c:v>
                </c:pt>
                <c:pt idx="1">
                  <c:v>5.8000000000000031E-2</c:v>
                </c:pt>
                <c:pt idx="2">
                  <c:v>7.1000000000000021E-2</c:v>
                </c:pt>
                <c:pt idx="3">
                  <c:v>0.33600000000000074</c:v>
                </c:pt>
              </c:numCache>
            </c:numRef>
          </c:val>
        </c:ser>
        <c:dLbls>
          <c:showLegendKey val="0"/>
          <c:showVal val="0"/>
          <c:showCatName val="0"/>
          <c:showSerName val="0"/>
          <c:showPercent val="0"/>
          <c:showBubbleSize val="0"/>
        </c:dLbls>
        <c:gapWidth val="150"/>
        <c:shape val="cylinder"/>
        <c:axId val="28958720"/>
        <c:axId val="28960256"/>
        <c:axId val="0"/>
      </c:bar3DChart>
      <c:catAx>
        <c:axId val="28958720"/>
        <c:scaling>
          <c:orientation val="minMax"/>
        </c:scaling>
        <c:delete val="0"/>
        <c:axPos val="b"/>
        <c:majorTickMark val="none"/>
        <c:minorTickMark val="none"/>
        <c:tickLblPos val="nextTo"/>
        <c:txPr>
          <a:bodyPr/>
          <a:lstStyle/>
          <a:p>
            <a:pPr>
              <a:defRPr sz="1400" b="1">
                <a:latin typeface="Arial" pitchFamily="34" charset="0"/>
                <a:cs typeface="Arial" pitchFamily="34" charset="0"/>
              </a:defRPr>
            </a:pPr>
            <a:endParaRPr lang="ru-RU"/>
          </a:p>
        </c:txPr>
        <c:crossAx val="28960256"/>
        <c:crosses val="autoZero"/>
        <c:auto val="1"/>
        <c:lblAlgn val="ctr"/>
        <c:lblOffset val="100"/>
        <c:noMultiLvlLbl val="0"/>
      </c:catAx>
      <c:valAx>
        <c:axId val="28960256"/>
        <c:scaling>
          <c:orientation val="minMax"/>
        </c:scaling>
        <c:delete val="0"/>
        <c:axPos val="l"/>
        <c:majorGridlines/>
        <c:numFmt formatCode="0.00%" sourceLinked="1"/>
        <c:majorTickMark val="none"/>
        <c:minorTickMark val="none"/>
        <c:tickLblPos val="nextTo"/>
        <c:crossAx val="2895872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40"/>
      <c:rAngAx val="0"/>
      <c:perspective val="30"/>
    </c:view3D>
    <c:floor>
      <c:thickness val="0"/>
    </c:floor>
    <c:sideWall>
      <c:thickness val="0"/>
    </c:sideWall>
    <c:backWall>
      <c:thickness val="0"/>
    </c:backWall>
    <c:plotArea>
      <c:layout/>
      <c:bar3DChart>
        <c:barDir val="col"/>
        <c:grouping val="standard"/>
        <c:varyColors val="0"/>
        <c:ser>
          <c:idx val="0"/>
          <c:order val="0"/>
          <c:tx>
            <c:strRef>
              <c:f>Лист1!$B$1</c:f>
              <c:strCache>
                <c:ptCount val="1"/>
                <c:pt idx="0">
                  <c:v>çox yaxşı</c:v>
                </c:pt>
              </c:strCache>
            </c:strRef>
          </c:tx>
          <c:invertIfNegative val="0"/>
          <c:dLbls>
            <c:dLbl>
              <c:idx val="0"/>
              <c:layout/>
              <c:tx>
                <c:rich>
                  <a:bodyPr/>
                  <a:lstStyle/>
                  <a:p>
                    <a:r>
                      <a:rPr lang="en-US" smtClean="0"/>
                      <a:t>48,2%</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Qəbul zamanı  dövlət qulluqçularının vətəndaşlara münasibətin qiymətləndirilməsi</c:v>
                </c:pt>
              </c:strCache>
            </c:strRef>
          </c:cat>
          <c:val>
            <c:numRef>
              <c:f>Лист1!$B$2</c:f>
              <c:numCache>
                <c:formatCode>0.00%</c:formatCode>
                <c:ptCount val="1"/>
                <c:pt idx="0">
                  <c:v>0.48200000000000032</c:v>
                </c:pt>
              </c:numCache>
            </c:numRef>
          </c:val>
        </c:ser>
        <c:ser>
          <c:idx val="1"/>
          <c:order val="1"/>
          <c:tx>
            <c:strRef>
              <c:f>Лист1!$C$1</c:f>
              <c:strCache>
                <c:ptCount val="1"/>
                <c:pt idx="0">
                  <c:v>yaxşı</c:v>
                </c:pt>
              </c:strCache>
            </c:strRef>
          </c:tx>
          <c:invertIfNegative val="0"/>
          <c:dLbls>
            <c:dLbl>
              <c:idx val="0"/>
              <c:layout/>
              <c:tx>
                <c:rich>
                  <a:bodyPr/>
                  <a:lstStyle/>
                  <a:p>
                    <a:r>
                      <a:rPr lang="en-US" smtClean="0"/>
                      <a:t>31,5%</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Qəbul zamanı  dövlət qulluqçularının vətəndaşlara münasibətin qiymətləndirilməsi</c:v>
                </c:pt>
              </c:strCache>
            </c:strRef>
          </c:cat>
          <c:val>
            <c:numRef>
              <c:f>Лист1!$C$2</c:f>
              <c:numCache>
                <c:formatCode>0.00%</c:formatCode>
                <c:ptCount val="1"/>
                <c:pt idx="0">
                  <c:v>0.31500000000000045</c:v>
                </c:pt>
              </c:numCache>
            </c:numRef>
          </c:val>
        </c:ser>
        <c:ser>
          <c:idx val="2"/>
          <c:order val="2"/>
          <c:tx>
            <c:strRef>
              <c:f>Лист1!$D$1</c:f>
              <c:strCache>
                <c:ptCount val="1"/>
                <c:pt idx="0">
                  <c:v>qənaətbəxş</c:v>
                </c:pt>
              </c:strCache>
            </c:strRef>
          </c:tx>
          <c:invertIfNegative val="0"/>
          <c:dLbls>
            <c:dLbl>
              <c:idx val="0"/>
              <c:layout/>
              <c:tx>
                <c:rich>
                  <a:bodyPr/>
                  <a:lstStyle/>
                  <a:p>
                    <a:r>
                      <a:rPr lang="en-US" smtClean="0"/>
                      <a:t>16,4%</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Qəbul zamanı  dövlət qulluqçularının vətəndaşlara münasibətin qiymətləndirilməsi</c:v>
                </c:pt>
              </c:strCache>
            </c:strRef>
          </c:cat>
          <c:val>
            <c:numRef>
              <c:f>Лист1!$D$2</c:f>
              <c:numCache>
                <c:formatCode>0.00%</c:formatCode>
                <c:ptCount val="1"/>
                <c:pt idx="0">
                  <c:v>0.16400000000000001</c:v>
                </c:pt>
              </c:numCache>
            </c:numRef>
          </c:val>
        </c:ser>
        <c:ser>
          <c:idx val="3"/>
          <c:order val="3"/>
          <c:tx>
            <c:strRef>
              <c:f>Лист1!$E$1</c:f>
              <c:strCache>
                <c:ptCount val="1"/>
                <c:pt idx="0">
                  <c:v>mənfi</c:v>
                </c:pt>
              </c:strCache>
            </c:strRef>
          </c:tx>
          <c:invertIfNegative val="0"/>
          <c:dLbls>
            <c:dLbl>
              <c:idx val="0"/>
              <c:layout/>
              <c:tx>
                <c:rich>
                  <a:bodyPr/>
                  <a:lstStyle/>
                  <a:p>
                    <a:r>
                      <a:rPr lang="en-US" smtClean="0"/>
                      <a:t>3,9%</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Qəbul zamanı  dövlət qulluqçularının vətəndaşlara münasibətin qiymətləndirilməsi</c:v>
                </c:pt>
              </c:strCache>
            </c:strRef>
          </c:cat>
          <c:val>
            <c:numRef>
              <c:f>Лист1!$E$2</c:f>
              <c:numCache>
                <c:formatCode>0.00%</c:formatCode>
                <c:ptCount val="1"/>
                <c:pt idx="0">
                  <c:v>3.9000000000000014E-2</c:v>
                </c:pt>
              </c:numCache>
            </c:numRef>
          </c:val>
        </c:ser>
        <c:dLbls>
          <c:showLegendKey val="0"/>
          <c:showVal val="1"/>
          <c:showCatName val="0"/>
          <c:showSerName val="0"/>
          <c:showPercent val="0"/>
          <c:showBubbleSize val="0"/>
        </c:dLbls>
        <c:gapWidth val="75"/>
        <c:shape val="cylinder"/>
        <c:axId val="66910464"/>
        <c:axId val="29696000"/>
        <c:axId val="28908608"/>
      </c:bar3DChart>
      <c:catAx>
        <c:axId val="66910464"/>
        <c:scaling>
          <c:orientation val="minMax"/>
        </c:scaling>
        <c:delete val="1"/>
        <c:axPos val="b"/>
        <c:majorTickMark val="none"/>
        <c:minorTickMark val="none"/>
        <c:tickLblPos val="nextTo"/>
        <c:crossAx val="29696000"/>
        <c:crosses val="autoZero"/>
        <c:auto val="1"/>
        <c:lblAlgn val="ctr"/>
        <c:lblOffset val="100"/>
        <c:noMultiLvlLbl val="0"/>
      </c:catAx>
      <c:valAx>
        <c:axId val="29696000"/>
        <c:scaling>
          <c:orientation val="minMax"/>
        </c:scaling>
        <c:delete val="0"/>
        <c:axPos val="l"/>
        <c:numFmt formatCode="0.00%" sourceLinked="1"/>
        <c:majorTickMark val="none"/>
        <c:minorTickMark val="none"/>
        <c:tickLblPos val="nextTo"/>
        <c:crossAx val="66910464"/>
        <c:crosses val="autoZero"/>
        <c:crossBetween val="between"/>
      </c:valAx>
      <c:serAx>
        <c:axId val="28908608"/>
        <c:scaling>
          <c:orientation val="minMax"/>
        </c:scaling>
        <c:delete val="1"/>
        <c:axPos val="b"/>
        <c:majorTickMark val="none"/>
        <c:minorTickMark val="none"/>
        <c:tickLblPos val="nextTo"/>
        <c:crossAx val="29696000"/>
        <c:crosses val="autoZero"/>
      </c:serAx>
    </c:plotArea>
    <c:legend>
      <c:legendPos val="b"/>
      <c:layout>
        <c:manualLayout>
          <c:xMode val="edge"/>
          <c:yMode val="edge"/>
          <c:x val="0.13267355375757067"/>
          <c:y val="0.95655786949636157"/>
          <c:w val="0.86732644624242961"/>
          <c:h val="4.3442130503638397E-2"/>
        </c:manualLayout>
      </c:layout>
      <c:overlay val="0"/>
      <c:txPr>
        <a:bodyPr/>
        <a:lstStyle/>
        <a:p>
          <a:pPr>
            <a:defRPr sz="1200">
              <a:latin typeface="Arial" pitchFamily="34" charset="0"/>
              <a:cs typeface="Arial" pitchFamily="34" charset="0"/>
            </a:defRPr>
          </a:pPr>
          <a:endParaRPr lang="ru-RU"/>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0"/>
    <c:plotArea>
      <c:layout/>
      <c:barChart>
        <c:barDir val="bar"/>
        <c:grouping val="clustered"/>
        <c:varyColors val="0"/>
        <c:ser>
          <c:idx val="0"/>
          <c:order val="0"/>
          <c:tx>
            <c:strRef>
              <c:f>Лист1!$B$1</c:f>
              <c:strCache>
                <c:ptCount val="1"/>
                <c:pt idx="0">
                  <c:v>2009</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Лист1!$B$2:$B$9</c:f>
              <c:numCache>
                <c:formatCode>General</c:formatCode>
                <c:ptCount val="8"/>
                <c:pt idx="0" formatCode="#,##0">
                  <c:v>1895941</c:v>
                </c:pt>
              </c:numCache>
            </c:numRef>
          </c:val>
        </c:ser>
        <c:ser>
          <c:idx val="1"/>
          <c:order val="1"/>
          <c:tx>
            <c:strRef>
              <c:f>Лист1!$C$1</c:f>
              <c:strCache>
                <c:ptCount val="1"/>
                <c:pt idx="0">
                  <c:v>2010</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Лист1!$C$2:$C$9</c:f>
              <c:numCache>
                <c:formatCode>#,##0</c:formatCode>
                <c:ptCount val="8"/>
                <c:pt idx="1">
                  <c:v>1911900</c:v>
                </c:pt>
              </c:numCache>
            </c:numRef>
          </c:val>
        </c:ser>
        <c:ser>
          <c:idx val="2"/>
          <c:order val="2"/>
          <c:tx>
            <c:strRef>
              <c:f>Лист1!$D$1</c:f>
              <c:strCache>
                <c:ptCount val="1"/>
                <c:pt idx="0">
                  <c:v>2011</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Лист1!$D$2:$D$9</c:f>
              <c:numCache>
                <c:formatCode>General</c:formatCode>
                <c:ptCount val="8"/>
                <c:pt idx="2">
                  <c:v>1936000</c:v>
                </c:pt>
              </c:numCache>
            </c:numRef>
          </c:val>
        </c:ser>
        <c:ser>
          <c:idx val="3"/>
          <c:order val="3"/>
          <c:tx>
            <c:strRef>
              <c:f>Лист1!$E$1</c:f>
              <c:strCache>
                <c:ptCount val="1"/>
                <c:pt idx="0">
                  <c:v>2012</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Лист1!$E$2:$E$9</c:f>
              <c:numCache>
                <c:formatCode>General</c:formatCode>
                <c:ptCount val="8"/>
                <c:pt idx="3">
                  <c:v>1988200</c:v>
                </c:pt>
              </c:numCache>
            </c:numRef>
          </c:val>
        </c:ser>
        <c:ser>
          <c:idx val="4"/>
          <c:order val="4"/>
          <c:tx>
            <c:strRef>
              <c:f>Лист1!$F$1</c:f>
              <c:strCache>
                <c:ptCount val="1"/>
                <c:pt idx="0">
                  <c:v>2014</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Лист1!$F$2:$F$9</c:f>
              <c:numCache>
                <c:formatCode>General</c:formatCode>
                <c:ptCount val="8"/>
                <c:pt idx="4" formatCode="#,##0">
                  <c:v>2013800</c:v>
                </c:pt>
              </c:numCache>
            </c:numRef>
          </c:val>
        </c:ser>
        <c:ser>
          <c:idx val="5"/>
          <c:order val="5"/>
          <c:tx>
            <c:strRef>
              <c:f>Лист1!$G$1</c:f>
              <c:strCache>
                <c:ptCount val="1"/>
                <c:pt idx="0">
                  <c:v>2015</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Лист1!$G$2:$G$9</c:f>
              <c:numCache>
                <c:formatCode>General</c:formatCode>
                <c:ptCount val="8"/>
                <c:pt idx="5" formatCode="#,##0">
                  <c:v>2038400</c:v>
                </c:pt>
              </c:numCache>
            </c:numRef>
          </c:val>
        </c:ser>
        <c:ser>
          <c:idx val="6"/>
          <c:order val="6"/>
          <c:tx>
            <c:strRef>
              <c:f>Лист1!$H$1</c:f>
              <c:strCache>
                <c:ptCount val="1"/>
                <c:pt idx="0">
                  <c:v>2016</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Лист1!$H$2:$H$9</c:f>
              <c:numCache>
                <c:formatCode>General</c:formatCode>
                <c:ptCount val="8"/>
                <c:pt idx="6" formatCode="#,##0">
                  <c:v>2062300</c:v>
                </c:pt>
              </c:numCache>
            </c:numRef>
          </c:val>
        </c:ser>
        <c:ser>
          <c:idx val="7"/>
          <c:order val="7"/>
          <c:tx>
            <c:strRef>
              <c:f>Лист1!$I$1</c:f>
              <c:strCache>
                <c:ptCount val="1"/>
                <c:pt idx="0">
                  <c:v>2017</c:v>
                </c:pt>
              </c:strCache>
            </c:strRef>
          </c:tx>
          <c:invertIfNegative val="0"/>
          <c:cat>
            <c:numRef>
              <c:f>Лист1!$A$2:$A$9</c:f>
              <c:numCache>
                <c:formatCode>General</c:formatCode>
                <c:ptCount val="8"/>
                <c:pt idx="0">
                  <c:v>2009</c:v>
                </c:pt>
                <c:pt idx="1">
                  <c:v>2010</c:v>
                </c:pt>
                <c:pt idx="2">
                  <c:v>2011</c:v>
                </c:pt>
                <c:pt idx="3">
                  <c:v>2012</c:v>
                </c:pt>
                <c:pt idx="4">
                  <c:v>2014</c:v>
                </c:pt>
                <c:pt idx="5">
                  <c:v>2015</c:v>
                </c:pt>
                <c:pt idx="6">
                  <c:v>2016</c:v>
                </c:pt>
                <c:pt idx="7">
                  <c:v>2017</c:v>
                </c:pt>
              </c:numCache>
            </c:numRef>
          </c:cat>
          <c:val>
            <c:numRef>
              <c:f>Лист1!$I$2:$I$9</c:f>
              <c:numCache>
                <c:formatCode>General</c:formatCode>
                <c:ptCount val="8"/>
                <c:pt idx="7" formatCode="#,##0">
                  <c:v>2084500</c:v>
                </c:pt>
              </c:numCache>
            </c:numRef>
          </c:val>
        </c:ser>
        <c:dLbls>
          <c:showLegendKey val="0"/>
          <c:showVal val="0"/>
          <c:showCatName val="0"/>
          <c:showSerName val="0"/>
          <c:showPercent val="0"/>
          <c:showBubbleSize val="0"/>
        </c:dLbls>
        <c:gapWidth val="150"/>
        <c:axId val="80206464"/>
        <c:axId val="80356096"/>
      </c:barChart>
      <c:catAx>
        <c:axId val="80206464"/>
        <c:scaling>
          <c:orientation val="minMax"/>
        </c:scaling>
        <c:delete val="0"/>
        <c:axPos val="l"/>
        <c:numFmt formatCode="General" sourceLinked="1"/>
        <c:majorTickMark val="out"/>
        <c:minorTickMark val="none"/>
        <c:tickLblPos val="nextTo"/>
        <c:crossAx val="80356096"/>
        <c:crosses val="autoZero"/>
        <c:auto val="1"/>
        <c:lblAlgn val="ctr"/>
        <c:lblOffset val="100"/>
        <c:noMultiLvlLbl val="0"/>
      </c:catAx>
      <c:valAx>
        <c:axId val="80356096"/>
        <c:scaling>
          <c:orientation val="minMax"/>
        </c:scaling>
        <c:delete val="0"/>
        <c:axPos val="b"/>
        <c:majorGridlines/>
        <c:numFmt formatCode="#,##0" sourceLinked="1"/>
        <c:majorTickMark val="out"/>
        <c:minorTickMark val="none"/>
        <c:tickLblPos val="nextTo"/>
        <c:crossAx val="80206464"/>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75B94-8D84-4B1A-B1C7-6D81554563EF}" type="doc">
      <dgm:prSet loTypeId="urn:microsoft.com/office/officeart/2005/8/layout/cycle6" loCatId="relationship" qsTypeId="urn:microsoft.com/office/officeart/2005/8/quickstyle/simple3" qsCatId="simple" csTypeId="urn:microsoft.com/office/officeart/2005/8/colors/accent1_1" csCatId="accent1" phldr="1"/>
      <dgm:spPr/>
      <dgm:t>
        <a:bodyPr/>
        <a:lstStyle/>
        <a:p>
          <a:endParaRPr lang="ru-RU"/>
        </a:p>
      </dgm:t>
    </dgm:pt>
    <dgm:pt modelId="{E12C2A9A-928D-4CE3-A011-C7C42FE444AD}">
      <dgm:prSet phldrT="[Текст]"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kumimoji="0" lang="az-Latn-AZ" sz="1800" b="1" i="0" u="none" strike="noStrike" cap="none" normalizeH="0" baseline="0" dirty="0" smtClean="0">
              <a:ln/>
              <a:effectLst/>
              <a:latin typeface="Arial" pitchFamily="34" charset="0"/>
              <a:ea typeface="MS Mincho" pitchFamily="49" charset="-128"/>
              <a:cs typeface="Arial" pitchFamily="34" charset="0"/>
            </a:rPr>
            <a:t>Bütün yerli icra hakimiyyətlərində müvafiq yerli icra orqanlarının nümayəndələrindən ibarət  Gender zorakılığı və uşaqlara qarşı zorakılıq üzrə monitorinq qrupları yaradılıb.</a:t>
          </a:r>
          <a:r>
            <a:rPr kumimoji="0" lang="az-Latn-AZ" sz="1800" b="1" i="0" u="none" strike="noStrike" cap="none" normalizeH="0" dirty="0" smtClean="0">
              <a:ln/>
              <a:effectLst/>
              <a:latin typeface="Arial" pitchFamily="34" charset="0"/>
              <a:ea typeface="MS Mincho" pitchFamily="49" charset="-128"/>
              <a:cs typeface="Arial" pitchFamily="34" charset="0"/>
            </a:rPr>
            <a:t> </a:t>
          </a:r>
          <a:endParaRPr lang="ru-RU" sz="1800" dirty="0"/>
        </a:p>
      </dgm:t>
    </dgm:pt>
    <dgm:pt modelId="{9AFEB6E6-1390-4367-863A-FEDBBB66E219}" type="parTrans" cxnId="{55D03270-2613-49DE-84B3-782BAD8DBC49}">
      <dgm:prSet/>
      <dgm:spPr/>
      <dgm:t>
        <a:bodyPr/>
        <a:lstStyle/>
        <a:p>
          <a:endParaRPr lang="ru-RU"/>
        </a:p>
      </dgm:t>
    </dgm:pt>
    <dgm:pt modelId="{A05BCC48-3EDA-4573-9F49-28BC066C6B34}" type="sibTrans" cxnId="{55D03270-2613-49DE-84B3-782BAD8DBC49}">
      <dgm:prSet/>
      <dgm:spPr/>
      <dgm:t>
        <a:bodyPr/>
        <a:lstStyle/>
        <a:p>
          <a:endParaRPr lang="ru-RU"/>
        </a:p>
      </dgm:t>
    </dgm:pt>
    <dgm:pt modelId="{DE2513ED-0745-47E3-83B9-88A15DF05D30}">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nchor="t" anchorCtr="0"/>
        <a:lstStyle/>
        <a:p>
          <a:r>
            <a:rPr kumimoji="0" lang="az-Latn-AZ" sz="1800" b="1" i="0" u="none" strike="noStrike" cap="none" normalizeH="0" baseline="0" dirty="0" smtClean="0">
              <a:ln/>
              <a:effectLst/>
              <a:latin typeface="Arial" pitchFamily="34" charset="0"/>
              <a:ea typeface="MS Mincho" pitchFamily="49" charset="-128"/>
              <a:cs typeface="Arial" pitchFamily="34" charset="0"/>
            </a:rPr>
            <a:t>Həmçinin zərərçəkmiş şəxslə profilaktiki işin təşkili, psixoloji və hüquqi yardımların göstərilməsi məsələləri müzakirə edilmişdir</a:t>
          </a:r>
          <a:endParaRPr lang="ru-RU" sz="1800" dirty="0"/>
        </a:p>
      </dgm:t>
    </dgm:pt>
    <dgm:pt modelId="{AF1E955E-1C81-424D-BD9A-C6707B94067E}" type="parTrans" cxnId="{B7F9DC13-AB04-4A8A-ADED-08FDDCA8CF1B}">
      <dgm:prSet/>
      <dgm:spPr/>
      <dgm:t>
        <a:bodyPr/>
        <a:lstStyle/>
        <a:p>
          <a:endParaRPr lang="ru-RU"/>
        </a:p>
      </dgm:t>
    </dgm:pt>
    <dgm:pt modelId="{07E92864-96AD-4178-B86A-90638FF35B53}" type="sibTrans" cxnId="{B7F9DC13-AB04-4A8A-ADED-08FDDCA8CF1B}">
      <dgm:prSet/>
      <dgm:spPr/>
      <dgm:t>
        <a:bodyPr/>
        <a:lstStyle/>
        <a:p>
          <a:endParaRPr lang="ru-RU"/>
        </a:p>
      </dgm:t>
    </dgm:pt>
    <dgm:pt modelId="{9790A621-8EB9-4B0B-B084-7F090CA403E6}">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kumimoji="0" lang="az-Latn-AZ" sz="1800" b="1" i="0" u="none" strike="noStrike" cap="none" normalizeH="0" baseline="0" dirty="0" smtClean="0">
              <a:ln/>
              <a:effectLst/>
              <a:latin typeface="Arial" pitchFamily="34" charset="0"/>
              <a:ea typeface="MS Mincho" pitchFamily="49" charset="-128"/>
              <a:cs typeface="Arial" pitchFamily="34" charset="0"/>
            </a:rPr>
            <a:t>Məişət zorakılığı hallarının baş verməsi səbəbləri, zorakılıq törətmiş şəxsə qarşı müvafiq tədbirlər görülmüşdür. </a:t>
          </a:r>
          <a:endParaRPr lang="ru-RU" sz="1800" dirty="0"/>
        </a:p>
      </dgm:t>
    </dgm:pt>
    <dgm:pt modelId="{1C36DAE5-52E2-4DF4-8024-0709C35F01B1}" type="parTrans" cxnId="{07796068-19AB-4148-A65C-E5C94F1F6085}">
      <dgm:prSet/>
      <dgm:spPr/>
      <dgm:t>
        <a:bodyPr/>
        <a:lstStyle/>
        <a:p>
          <a:endParaRPr lang="ru-RU"/>
        </a:p>
      </dgm:t>
    </dgm:pt>
    <dgm:pt modelId="{62F7CFE1-9340-4351-A210-B4360E6F531D}" type="sibTrans" cxnId="{07796068-19AB-4148-A65C-E5C94F1F6085}">
      <dgm:prSet/>
      <dgm:spPr/>
      <dgm:t>
        <a:bodyPr/>
        <a:lstStyle/>
        <a:p>
          <a:endParaRPr lang="ru-RU"/>
        </a:p>
      </dgm:t>
    </dgm:pt>
    <dgm:pt modelId="{88C69543-2150-4E8A-B724-045F7BA0C60A}" type="pres">
      <dgm:prSet presAssocID="{53D75B94-8D84-4B1A-B1C7-6D81554563EF}" presName="cycle" presStyleCnt="0">
        <dgm:presLayoutVars>
          <dgm:dir/>
          <dgm:resizeHandles val="exact"/>
        </dgm:presLayoutVars>
      </dgm:prSet>
      <dgm:spPr/>
      <dgm:t>
        <a:bodyPr/>
        <a:lstStyle/>
        <a:p>
          <a:endParaRPr lang="ru-RU"/>
        </a:p>
      </dgm:t>
    </dgm:pt>
    <dgm:pt modelId="{7F743CFD-D6C0-4FC8-A999-C41FDA2B2E44}" type="pres">
      <dgm:prSet presAssocID="{E12C2A9A-928D-4CE3-A011-C7C42FE444AD}" presName="node" presStyleLbl="node1" presStyleIdx="0" presStyleCnt="3" custScaleX="115265" custScaleY="121996" custRadScaleRad="85598" custRadScaleInc="3907">
        <dgm:presLayoutVars>
          <dgm:bulletEnabled val="1"/>
        </dgm:presLayoutVars>
      </dgm:prSet>
      <dgm:spPr/>
      <dgm:t>
        <a:bodyPr/>
        <a:lstStyle/>
        <a:p>
          <a:endParaRPr lang="ru-RU"/>
        </a:p>
      </dgm:t>
    </dgm:pt>
    <dgm:pt modelId="{BEF08695-BB00-4849-B9E6-F752A4AFDA66}" type="pres">
      <dgm:prSet presAssocID="{E12C2A9A-928D-4CE3-A011-C7C42FE444AD}" presName="spNode" presStyleCnt="0"/>
      <dgm:spPr/>
      <dgm:t>
        <a:bodyPr/>
        <a:lstStyle/>
        <a:p>
          <a:endParaRPr lang="ru-RU"/>
        </a:p>
      </dgm:t>
    </dgm:pt>
    <dgm:pt modelId="{48BC14AF-FF06-47BF-B966-6A0F8AB787AA}" type="pres">
      <dgm:prSet presAssocID="{A05BCC48-3EDA-4573-9F49-28BC066C6B34}" presName="sibTrans" presStyleLbl="sibTrans1D1" presStyleIdx="0" presStyleCnt="3"/>
      <dgm:spPr/>
      <dgm:t>
        <a:bodyPr/>
        <a:lstStyle/>
        <a:p>
          <a:endParaRPr lang="ru-RU"/>
        </a:p>
      </dgm:t>
    </dgm:pt>
    <dgm:pt modelId="{35E3FAB7-3474-4F1F-8244-979C6157DEF9}" type="pres">
      <dgm:prSet presAssocID="{DE2513ED-0745-47E3-83B9-88A15DF05D30}" presName="node" presStyleLbl="node1" presStyleIdx="1" presStyleCnt="3">
        <dgm:presLayoutVars>
          <dgm:bulletEnabled val="1"/>
        </dgm:presLayoutVars>
      </dgm:prSet>
      <dgm:spPr/>
      <dgm:t>
        <a:bodyPr/>
        <a:lstStyle/>
        <a:p>
          <a:endParaRPr lang="ru-RU"/>
        </a:p>
      </dgm:t>
    </dgm:pt>
    <dgm:pt modelId="{3393077D-B55D-47EE-A26B-3DD00D1A0B43}" type="pres">
      <dgm:prSet presAssocID="{DE2513ED-0745-47E3-83B9-88A15DF05D30}" presName="spNode" presStyleCnt="0"/>
      <dgm:spPr/>
      <dgm:t>
        <a:bodyPr/>
        <a:lstStyle/>
        <a:p>
          <a:endParaRPr lang="ru-RU"/>
        </a:p>
      </dgm:t>
    </dgm:pt>
    <dgm:pt modelId="{47C10B6A-F5A8-4E19-908E-3C1FD0116C9E}" type="pres">
      <dgm:prSet presAssocID="{07E92864-96AD-4178-B86A-90638FF35B53}" presName="sibTrans" presStyleLbl="sibTrans1D1" presStyleIdx="1" presStyleCnt="3"/>
      <dgm:spPr/>
      <dgm:t>
        <a:bodyPr/>
        <a:lstStyle/>
        <a:p>
          <a:endParaRPr lang="ru-RU"/>
        </a:p>
      </dgm:t>
    </dgm:pt>
    <dgm:pt modelId="{D6FE0391-1292-48ED-ADEA-15018FD32DA2}" type="pres">
      <dgm:prSet presAssocID="{9790A621-8EB9-4B0B-B084-7F090CA403E6}" presName="node" presStyleLbl="node1" presStyleIdx="2" presStyleCnt="3">
        <dgm:presLayoutVars>
          <dgm:bulletEnabled val="1"/>
        </dgm:presLayoutVars>
      </dgm:prSet>
      <dgm:spPr/>
      <dgm:t>
        <a:bodyPr/>
        <a:lstStyle/>
        <a:p>
          <a:endParaRPr lang="ru-RU"/>
        </a:p>
      </dgm:t>
    </dgm:pt>
    <dgm:pt modelId="{DC079F85-BB3C-4624-876D-056E599CBDFC}" type="pres">
      <dgm:prSet presAssocID="{9790A621-8EB9-4B0B-B084-7F090CA403E6}" presName="spNode" presStyleCnt="0"/>
      <dgm:spPr/>
      <dgm:t>
        <a:bodyPr/>
        <a:lstStyle/>
        <a:p>
          <a:endParaRPr lang="ru-RU"/>
        </a:p>
      </dgm:t>
    </dgm:pt>
    <dgm:pt modelId="{EFC1E0C5-BB7C-4B09-8948-B5512F046D36}" type="pres">
      <dgm:prSet presAssocID="{62F7CFE1-9340-4351-A210-B4360E6F531D}" presName="sibTrans" presStyleLbl="sibTrans1D1" presStyleIdx="2" presStyleCnt="3"/>
      <dgm:spPr/>
      <dgm:t>
        <a:bodyPr/>
        <a:lstStyle/>
        <a:p>
          <a:endParaRPr lang="ru-RU"/>
        </a:p>
      </dgm:t>
    </dgm:pt>
  </dgm:ptLst>
  <dgm:cxnLst>
    <dgm:cxn modelId="{444F712E-8762-4AE0-8DEA-7DAC8B00D3AE}" type="presOf" srcId="{DE2513ED-0745-47E3-83B9-88A15DF05D30}" destId="{35E3FAB7-3474-4F1F-8244-979C6157DEF9}" srcOrd="0" destOrd="0" presId="urn:microsoft.com/office/officeart/2005/8/layout/cycle6"/>
    <dgm:cxn modelId="{55D03270-2613-49DE-84B3-782BAD8DBC49}" srcId="{53D75B94-8D84-4B1A-B1C7-6D81554563EF}" destId="{E12C2A9A-928D-4CE3-A011-C7C42FE444AD}" srcOrd="0" destOrd="0" parTransId="{9AFEB6E6-1390-4367-863A-FEDBBB66E219}" sibTransId="{A05BCC48-3EDA-4573-9F49-28BC066C6B34}"/>
    <dgm:cxn modelId="{07796068-19AB-4148-A65C-E5C94F1F6085}" srcId="{53D75B94-8D84-4B1A-B1C7-6D81554563EF}" destId="{9790A621-8EB9-4B0B-B084-7F090CA403E6}" srcOrd="2" destOrd="0" parTransId="{1C36DAE5-52E2-4DF4-8024-0709C35F01B1}" sibTransId="{62F7CFE1-9340-4351-A210-B4360E6F531D}"/>
    <dgm:cxn modelId="{CC6534BE-7A17-457F-97A2-F58C0E7BA1E6}" type="presOf" srcId="{07E92864-96AD-4178-B86A-90638FF35B53}" destId="{47C10B6A-F5A8-4E19-908E-3C1FD0116C9E}" srcOrd="0" destOrd="0" presId="urn:microsoft.com/office/officeart/2005/8/layout/cycle6"/>
    <dgm:cxn modelId="{910B2A7A-137C-4E78-97CA-437BCE86EA51}" type="presOf" srcId="{9790A621-8EB9-4B0B-B084-7F090CA403E6}" destId="{D6FE0391-1292-48ED-ADEA-15018FD32DA2}" srcOrd="0" destOrd="0" presId="urn:microsoft.com/office/officeart/2005/8/layout/cycle6"/>
    <dgm:cxn modelId="{B7F9DC13-AB04-4A8A-ADED-08FDDCA8CF1B}" srcId="{53D75B94-8D84-4B1A-B1C7-6D81554563EF}" destId="{DE2513ED-0745-47E3-83B9-88A15DF05D30}" srcOrd="1" destOrd="0" parTransId="{AF1E955E-1C81-424D-BD9A-C6707B94067E}" sibTransId="{07E92864-96AD-4178-B86A-90638FF35B53}"/>
    <dgm:cxn modelId="{F15A8C1C-FFB7-4C40-9568-E201A051E654}" type="presOf" srcId="{E12C2A9A-928D-4CE3-A011-C7C42FE444AD}" destId="{7F743CFD-D6C0-4FC8-A999-C41FDA2B2E44}" srcOrd="0" destOrd="0" presId="urn:microsoft.com/office/officeart/2005/8/layout/cycle6"/>
    <dgm:cxn modelId="{77FF0F46-5DC2-4213-82DE-AB54B5FAA8AE}" type="presOf" srcId="{62F7CFE1-9340-4351-A210-B4360E6F531D}" destId="{EFC1E0C5-BB7C-4B09-8948-B5512F046D36}" srcOrd="0" destOrd="0" presId="urn:microsoft.com/office/officeart/2005/8/layout/cycle6"/>
    <dgm:cxn modelId="{7F31D08C-2CC2-4D40-B54E-EE2D51832313}" type="presOf" srcId="{A05BCC48-3EDA-4573-9F49-28BC066C6B34}" destId="{48BC14AF-FF06-47BF-B966-6A0F8AB787AA}" srcOrd="0" destOrd="0" presId="urn:microsoft.com/office/officeart/2005/8/layout/cycle6"/>
    <dgm:cxn modelId="{E3ABD99C-03BE-48CF-8EF7-2CCB40EFECF2}" type="presOf" srcId="{53D75B94-8D84-4B1A-B1C7-6D81554563EF}" destId="{88C69543-2150-4E8A-B724-045F7BA0C60A}" srcOrd="0" destOrd="0" presId="urn:microsoft.com/office/officeart/2005/8/layout/cycle6"/>
    <dgm:cxn modelId="{0F73A6DB-DCEE-4774-A8FF-63D195BA6440}" type="presParOf" srcId="{88C69543-2150-4E8A-B724-045F7BA0C60A}" destId="{7F743CFD-D6C0-4FC8-A999-C41FDA2B2E44}" srcOrd="0" destOrd="0" presId="urn:microsoft.com/office/officeart/2005/8/layout/cycle6"/>
    <dgm:cxn modelId="{8F46DEF3-554F-4ABC-8AE7-2DB02372CD04}" type="presParOf" srcId="{88C69543-2150-4E8A-B724-045F7BA0C60A}" destId="{BEF08695-BB00-4849-B9E6-F752A4AFDA66}" srcOrd="1" destOrd="0" presId="urn:microsoft.com/office/officeart/2005/8/layout/cycle6"/>
    <dgm:cxn modelId="{BC2BFC75-641E-43EE-991F-6375FE9D6699}" type="presParOf" srcId="{88C69543-2150-4E8A-B724-045F7BA0C60A}" destId="{48BC14AF-FF06-47BF-B966-6A0F8AB787AA}" srcOrd="2" destOrd="0" presId="urn:microsoft.com/office/officeart/2005/8/layout/cycle6"/>
    <dgm:cxn modelId="{65258FE2-B38E-4992-A87E-38D0892580D4}" type="presParOf" srcId="{88C69543-2150-4E8A-B724-045F7BA0C60A}" destId="{35E3FAB7-3474-4F1F-8244-979C6157DEF9}" srcOrd="3" destOrd="0" presId="urn:microsoft.com/office/officeart/2005/8/layout/cycle6"/>
    <dgm:cxn modelId="{885F3A82-F0D9-44B3-B40D-48A87934BFE0}" type="presParOf" srcId="{88C69543-2150-4E8A-B724-045F7BA0C60A}" destId="{3393077D-B55D-47EE-A26B-3DD00D1A0B43}" srcOrd="4" destOrd="0" presId="urn:microsoft.com/office/officeart/2005/8/layout/cycle6"/>
    <dgm:cxn modelId="{B19EB341-A971-4ED8-8C71-361C9E25D58E}" type="presParOf" srcId="{88C69543-2150-4E8A-B724-045F7BA0C60A}" destId="{47C10B6A-F5A8-4E19-908E-3C1FD0116C9E}" srcOrd="5" destOrd="0" presId="urn:microsoft.com/office/officeart/2005/8/layout/cycle6"/>
    <dgm:cxn modelId="{6B4D924A-960E-4866-B59E-95B84AF7F22E}" type="presParOf" srcId="{88C69543-2150-4E8A-B724-045F7BA0C60A}" destId="{D6FE0391-1292-48ED-ADEA-15018FD32DA2}" srcOrd="6" destOrd="0" presId="urn:microsoft.com/office/officeart/2005/8/layout/cycle6"/>
    <dgm:cxn modelId="{E4881959-B57E-492F-881A-FF0F6B9027A1}" type="presParOf" srcId="{88C69543-2150-4E8A-B724-045F7BA0C60A}" destId="{DC079F85-BB3C-4624-876D-056E599CBDFC}" srcOrd="7" destOrd="0" presId="urn:microsoft.com/office/officeart/2005/8/layout/cycle6"/>
    <dgm:cxn modelId="{32E2037C-9C43-4C0B-ADA5-40CAB802AD69}" type="presParOf" srcId="{88C69543-2150-4E8A-B724-045F7BA0C60A}" destId="{EFC1E0C5-BB7C-4B09-8948-B5512F046D36}"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43CFD-D6C0-4FC8-A999-C41FDA2B2E44}">
      <dsp:nvSpPr>
        <dsp:cNvPr id="0" name=""/>
        <dsp:cNvSpPr/>
      </dsp:nvSpPr>
      <dsp:spPr>
        <a:xfrm>
          <a:off x="2896073" y="272578"/>
          <a:ext cx="3473821" cy="238984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0" lang="az-Latn-AZ" sz="1800" b="1" i="0" u="none" strike="noStrike" kern="1200" cap="none" normalizeH="0" baseline="0" dirty="0" smtClean="0">
              <a:ln/>
              <a:effectLst/>
              <a:latin typeface="Arial" pitchFamily="34" charset="0"/>
              <a:ea typeface="MS Mincho" pitchFamily="49" charset="-128"/>
              <a:cs typeface="Arial" pitchFamily="34" charset="0"/>
            </a:rPr>
            <a:t>Bütün yerli icra hakimiyyətlərində müvafiq yerli icra orqanlarının nümayəndələrindən ibarət  Gender zorakılığı və uşaqlara qarşı zorakılıq üzrə monitorinq qrupları yaradılıb.</a:t>
          </a:r>
          <a:r>
            <a:rPr kumimoji="0" lang="az-Latn-AZ" sz="1800" b="1" i="0" u="none" strike="noStrike" kern="1200" cap="none" normalizeH="0" dirty="0" smtClean="0">
              <a:ln/>
              <a:effectLst/>
              <a:latin typeface="Arial" pitchFamily="34" charset="0"/>
              <a:ea typeface="MS Mincho" pitchFamily="49" charset="-128"/>
              <a:cs typeface="Arial" pitchFamily="34" charset="0"/>
            </a:rPr>
            <a:t> </a:t>
          </a:r>
          <a:endParaRPr lang="ru-RU" sz="1800" kern="1200" dirty="0"/>
        </a:p>
      </dsp:txBody>
      <dsp:txXfrm>
        <a:off x="3012735" y="389240"/>
        <a:ext cx="3240497" cy="2156516"/>
      </dsp:txXfrm>
    </dsp:sp>
    <dsp:sp modelId="{48BC14AF-FF06-47BF-B966-6A0F8AB787AA}">
      <dsp:nvSpPr>
        <dsp:cNvPr id="0" name=""/>
        <dsp:cNvSpPr/>
      </dsp:nvSpPr>
      <dsp:spPr>
        <a:xfrm>
          <a:off x="1949217" y="1646125"/>
          <a:ext cx="5224661" cy="5224661"/>
        </a:xfrm>
        <a:custGeom>
          <a:avLst/>
          <a:gdLst/>
          <a:ahLst/>
          <a:cxnLst/>
          <a:rect l="0" t="0" r="0" b="0"/>
          <a:pathLst>
            <a:path>
              <a:moveTo>
                <a:pt x="4433888" y="739845"/>
              </a:moveTo>
              <a:arcTo wR="2612330" hR="2612330" stAng="18852608" swAng="24214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E3FAB7-3474-4F1F-8244-979C6157DEF9}">
      <dsp:nvSpPr>
        <dsp:cNvPr id="0" name=""/>
        <dsp:cNvSpPr/>
      </dsp:nvSpPr>
      <dsp:spPr>
        <a:xfrm>
          <a:off x="5327460" y="4029460"/>
          <a:ext cx="3013769" cy="195895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kumimoji="0" lang="az-Latn-AZ" sz="1800" b="1" i="0" u="none" strike="noStrike" kern="1200" cap="none" normalizeH="0" baseline="0" dirty="0" smtClean="0">
              <a:ln/>
              <a:effectLst/>
              <a:latin typeface="Arial" pitchFamily="34" charset="0"/>
              <a:ea typeface="MS Mincho" pitchFamily="49" charset="-128"/>
              <a:cs typeface="Arial" pitchFamily="34" charset="0"/>
            </a:rPr>
            <a:t>Həmçinin zərərçəkmiş şəxslə profilaktiki işin təşkili, psixoloji və hüquqi yardımların göstərilməsi məsələləri müzakirə edilmişdir</a:t>
          </a:r>
          <a:endParaRPr lang="ru-RU" sz="1800" kern="1200" dirty="0"/>
        </a:p>
      </dsp:txBody>
      <dsp:txXfrm>
        <a:off x="5423088" y="4125088"/>
        <a:ext cx="2822513" cy="1767694"/>
      </dsp:txXfrm>
    </dsp:sp>
    <dsp:sp modelId="{47C10B6A-F5A8-4E19-908E-3C1FD0116C9E}">
      <dsp:nvSpPr>
        <dsp:cNvPr id="0" name=""/>
        <dsp:cNvSpPr/>
      </dsp:nvSpPr>
      <dsp:spPr>
        <a:xfrm>
          <a:off x="1959669" y="1090439"/>
          <a:ext cx="5224661" cy="5224661"/>
        </a:xfrm>
        <a:custGeom>
          <a:avLst/>
          <a:gdLst/>
          <a:ahLst/>
          <a:cxnLst/>
          <a:rect l="0" t="0" r="0" b="0"/>
          <a:pathLst>
            <a:path>
              <a:moveTo>
                <a:pt x="3855095" y="4910114"/>
              </a:moveTo>
              <a:arcTo wR="2612330" hR="2612330" stAng="3695586" swAng="34088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FE0391-1292-48ED-ADEA-15018FD32DA2}">
      <dsp:nvSpPr>
        <dsp:cNvPr id="0" name=""/>
        <dsp:cNvSpPr/>
      </dsp:nvSpPr>
      <dsp:spPr>
        <a:xfrm>
          <a:off x="802770" y="4029460"/>
          <a:ext cx="3013769" cy="195895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kumimoji="0" lang="az-Latn-AZ" sz="1800" b="1" i="0" u="none" strike="noStrike" kern="1200" cap="none" normalizeH="0" baseline="0" dirty="0" smtClean="0">
              <a:ln/>
              <a:effectLst/>
              <a:latin typeface="Arial" pitchFamily="34" charset="0"/>
              <a:ea typeface="MS Mincho" pitchFamily="49" charset="-128"/>
              <a:cs typeface="Arial" pitchFamily="34" charset="0"/>
            </a:rPr>
            <a:t>Məişət zorakılığı hallarının baş verməsi səbəbləri, zorakılıq törətmiş şəxsə qarşı müvafiq tədbirlər görülmüşdür. </a:t>
          </a:r>
          <a:endParaRPr lang="ru-RU" sz="1800" kern="1200" dirty="0"/>
        </a:p>
      </dsp:txBody>
      <dsp:txXfrm>
        <a:off x="898398" y="4125088"/>
        <a:ext cx="2822513" cy="1767694"/>
      </dsp:txXfrm>
    </dsp:sp>
    <dsp:sp modelId="{EFC1E0C5-BB7C-4B09-8948-B5512F046D36}">
      <dsp:nvSpPr>
        <dsp:cNvPr id="0" name=""/>
        <dsp:cNvSpPr/>
      </dsp:nvSpPr>
      <dsp:spPr>
        <a:xfrm>
          <a:off x="1973610" y="1602231"/>
          <a:ext cx="5224661" cy="5224661"/>
        </a:xfrm>
        <a:custGeom>
          <a:avLst/>
          <a:gdLst/>
          <a:ahLst/>
          <a:cxnLst/>
          <a:rect l="0" t="0" r="0" b="0"/>
          <a:pathLst>
            <a:path>
              <a:moveTo>
                <a:pt x="8079" y="2407027"/>
              </a:moveTo>
              <a:arcTo wR="2612330" hR="2612330" stAng="11070452" swAng="268447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706BC-341B-4981-9858-71F631A37F90}" type="datetimeFigureOut">
              <a:rPr lang="ru-RU" smtClean="0"/>
              <a:pPr/>
              <a:t>27.12.2017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8A6238-A1CA-41F6-BFC9-4EEC8B5BFF74}" type="slidenum">
              <a:rPr lang="ru-RU" smtClean="0"/>
              <a:pPr/>
              <a:t>‹#›</a:t>
            </a:fld>
            <a:endParaRPr lang="ru-RU"/>
          </a:p>
        </p:txBody>
      </p:sp>
    </p:spTree>
    <p:extLst>
      <p:ext uri="{BB962C8B-B14F-4D97-AF65-F5344CB8AC3E}">
        <p14:creationId xmlns:p14="http://schemas.microsoft.com/office/powerpoint/2010/main" val="224112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p:spPr>
      </p:sp>
      <p:sp>
        <p:nvSpPr>
          <p:cNvPr id="75779"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757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00E0B6-4917-4B35-87F8-C0E443AA14B5}" type="slidenum">
              <a:rPr lang="ru-RU" smtClean="0"/>
              <a:pPr/>
              <a:t>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B1C1C3-9496-4819-ACC1-8819B1CE0D31}" type="slidenum">
              <a:rPr lang="ru-RU" smtClean="0"/>
              <a:pPr/>
              <a:t>15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6EC117-3D0D-48E0-9E89-C1006A513AFF}" type="slidenum">
              <a:rPr lang="ru-RU" smtClean="0"/>
              <a:pPr/>
              <a:t>35</a:t>
            </a:fld>
            <a:endParaRPr lang="ru-RU"/>
          </a:p>
        </p:txBody>
      </p:sp>
    </p:spTree>
    <p:extLst>
      <p:ext uri="{BB962C8B-B14F-4D97-AF65-F5344CB8AC3E}">
        <p14:creationId xmlns:p14="http://schemas.microsoft.com/office/powerpoint/2010/main" val="274172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57FA46-4D32-416E-A0BE-21355EE08555}" type="datetimeFigureOut">
              <a:rPr lang="ru-RU" smtClean="0"/>
              <a:pPr/>
              <a:t>27.12.2017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6D18A3-FE7F-44C0-8606-DC46F74B7FA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7FA46-4D32-416E-A0BE-21355EE08555}" type="datetimeFigureOut">
              <a:rPr lang="ru-RU" smtClean="0"/>
              <a:pPr/>
              <a:t>27.12.2017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D18A3-FE7F-44C0-8606-DC46F74B7FA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5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cid:F51F14A2-AFCE-4627-AC11-B548FD036378" TargetMode="External"/><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11" descr="intro2.jpg"/>
          <p:cNvPicPr>
            <a:picLocks noChangeAspect="1"/>
          </p:cNvPicPr>
          <p:nvPr/>
        </p:nvPicPr>
        <p:blipFill>
          <a:blip r:embed="rId3" cstate="print"/>
          <a:srcRect/>
          <a:stretch>
            <a:fillRect/>
          </a:stretch>
        </p:blipFill>
        <p:spPr bwMode="auto">
          <a:xfrm>
            <a:off x="-6350" y="0"/>
            <a:ext cx="9144000" cy="6858000"/>
          </a:xfrm>
          <a:prstGeom prst="rect">
            <a:avLst/>
          </a:prstGeom>
          <a:noFill/>
          <a:ln w="9525">
            <a:noFill/>
            <a:miter lim="800000"/>
            <a:headEnd/>
            <a:tailEnd/>
          </a:ln>
        </p:spPr>
      </p:pic>
      <p:sp>
        <p:nvSpPr>
          <p:cNvPr id="10243" name="TextBox 5"/>
          <p:cNvSpPr txBox="1">
            <a:spLocks noChangeArrowheads="1"/>
          </p:cNvSpPr>
          <p:nvPr/>
        </p:nvSpPr>
        <p:spPr bwMode="auto">
          <a:xfrm>
            <a:off x="1143000" y="2643188"/>
            <a:ext cx="7143750" cy="984885"/>
          </a:xfrm>
          <a:prstGeom prst="rect">
            <a:avLst/>
          </a:prstGeom>
          <a:noFill/>
          <a:ln w="9525">
            <a:noFill/>
            <a:miter lim="800000"/>
            <a:headEnd/>
            <a:tailEnd/>
          </a:ln>
        </p:spPr>
        <p:txBody>
          <a:bodyPr>
            <a:spAutoFit/>
          </a:bodyPr>
          <a:lstStyle/>
          <a:p>
            <a:pPr algn="ctr">
              <a:defRPr/>
            </a:pPr>
            <a:endParaRPr lang="en-US" dirty="0">
              <a:latin typeface="Calibri" pitchFamily="34" charset="0"/>
            </a:endParaRPr>
          </a:p>
          <a:p>
            <a:pPr algn="ctr">
              <a:defRPr/>
            </a:pPr>
            <a:r>
              <a:rPr lang="en-US" sz="4000" b="1" dirty="0">
                <a:latin typeface="Times New Roman" pitchFamily="18" charset="0"/>
                <a:cs typeface="Times New Roman" pitchFamily="18" charset="0"/>
              </a:rPr>
              <a:t>   </a:t>
            </a:r>
            <a:endParaRPr lang="en-US" dirty="0">
              <a:latin typeface="Calibri" pitchFamily="34" charset="0"/>
            </a:endParaRPr>
          </a:p>
        </p:txBody>
      </p:sp>
      <p:sp>
        <p:nvSpPr>
          <p:cNvPr id="4" name="Подзаголовок 2"/>
          <p:cNvSpPr txBox="1">
            <a:spLocks/>
          </p:cNvSpPr>
          <p:nvPr/>
        </p:nvSpPr>
        <p:spPr>
          <a:xfrm>
            <a:off x="500063" y="4572000"/>
            <a:ext cx="7772400" cy="1954213"/>
          </a:xfrm>
          <a:prstGeom prst="rect">
            <a:avLst/>
          </a:prstGeom>
        </p:spPr>
        <p:txBody>
          <a:bodyPr>
            <a:normAutofit/>
          </a:bodyPr>
          <a:lstStyle/>
          <a:p>
            <a:pPr marL="342900" indent="-342900" algn="ctr" eaLnBrk="0" hangingPunct="0">
              <a:spcBef>
                <a:spcPct val="20000"/>
              </a:spcBef>
              <a:defRPr/>
            </a:pPr>
            <a:endParaRPr lang="ru-RU" sz="2400" b="1" i="1" dirty="0">
              <a:solidFill>
                <a:schemeClr val="tx1">
                  <a:lumMod val="95000"/>
                  <a:lumOff val="5000"/>
                </a:schemeClr>
              </a:solidFill>
              <a:latin typeface="Times New Roman" pitchFamily="18" charset="0"/>
              <a:cs typeface="Times New Roman" pitchFamily="18" charset="0"/>
            </a:endParaRPr>
          </a:p>
        </p:txBody>
      </p:sp>
      <p:sp>
        <p:nvSpPr>
          <p:cNvPr id="6" name="Прямоугольник 5"/>
          <p:cNvSpPr/>
          <p:nvPr/>
        </p:nvSpPr>
        <p:spPr>
          <a:xfrm>
            <a:off x="683568" y="3143248"/>
            <a:ext cx="7704856" cy="2677656"/>
          </a:xfrm>
          <a:prstGeom prst="rect">
            <a:avLst/>
          </a:prstGeom>
        </p:spPr>
        <p:txBody>
          <a:bodyPr wrap="square">
            <a:spAutoFit/>
          </a:bodyPr>
          <a:lstStyle/>
          <a:p>
            <a:pPr algn="r">
              <a:defRPr/>
            </a:pPr>
            <a:r>
              <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Ailə, Qadın və Uşaq Problemləri üzrə Dövlət </a:t>
            </a:r>
          </a:p>
          <a:p>
            <a:pPr algn="r">
              <a:defRPr/>
            </a:pPr>
            <a:r>
              <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Komitəsinin </a:t>
            </a:r>
            <a:r>
              <a:rPr lang="az-Latn-AZ"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sədr</a:t>
            </a:r>
            <a:r>
              <a:rPr lang="en-US" sz="2800" b="1" i="1" dirty="0" err="1"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i</a:t>
            </a:r>
            <a:r>
              <a:rPr lang="az-Latn-AZ"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 siyasi elmlər doktoru, professor Hicran Hüseynova</a:t>
            </a:r>
            <a:r>
              <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r>
            <a:br>
              <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br>
            <a:endPar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a:p>
            <a:pPr>
              <a:defRPr/>
            </a:pPr>
            <a:endPar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a:p>
            <a:pPr>
              <a:defRPr/>
            </a:pPr>
            <a:r>
              <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az-Latn-AZ"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Bakı, </a:t>
            </a:r>
            <a:r>
              <a:rPr lang="az-Latn-AZ"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2</a:t>
            </a:r>
            <a:r>
              <a:rPr lang="en-US"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7</a:t>
            </a:r>
            <a:r>
              <a:rPr lang="az-Latn-AZ"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dekabr 201</a:t>
            </a:r>
            <a:r>
              <a:rPr lang="en-US"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7</a:t>
            </a:r>
            <a:r>
              <a:rPr lang="az-Latn-AZ"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 c</a:t>
            </a:r>
            <a:r>
              <a:rPr lang="en-US" sz="2800" b="1" i="1" dirty="0" err="1"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i</a:t>
            </a:r>
            <a:r>
              <a:rPr lang="az-Latn-AZ" sz="28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az-Latn-AZ"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il</a:t>
            </a:r>
            <a:endParaRPr lang="ru-RU" sz="2800" b="1" i="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ynur\Desktop\images (5).jpg"/>
          <p:cNvPicPr>
            <a:picLocks noChangeAspect="1" noChangeArrowheads="1"/>
          </p:cNvPicPr>
          <p:nvPr/>
        </p:nvPicPr>
        <p:blipFill>
          <a:blip r:embed="rId2"/>
          <a:srcRect/>
          <a:stretch>
            <a:fillRect/>
          </a:stretch>
        </p:blipFill>
        <p:spPr bwMode="auto">
          <a:xfrm>
            <a:off x="5572132" y="4286256"/>
            <a:ext cx="2928958" cy="2071702"/>
          </a:xfrm>
          <a:prstGeom prst="rect">
            <a:avLst/>
          </a:prstGeom>
          <a:ln>
            <a:noFill/>
          </a:ln>
          <a:effectLst>
            <a:outerShdw blurRad="292100" dist="139700" dir="2700000" algn="tl" rotWithShape="0">
              <a:srgbClr val="333333">
                <a:alpha val="65000"/>
              </a:srgbClr>
            </a:outerShdw>
          </a:effectLst>
        </p:spPr>
      </p:pic>
      <p:pic>
        <p:nvPicPr>
          <p:cNvPr id="2051" name="Picture 3" descr="C:\Users\Aynur\Desktop\загружено (3).jpg"/>
          <p:cNvPicPr>
            <a:picLocks noChangeAspect="1" noChangeArrowheads="1"/>
          </p:cNvPicPr>
          <p:nvPr/>
        </p:nvPicPr>
        <p:blipFill>
          <a:blip r:embed="rId3"/>
          <a:srcRect/>
          <a:stretch>
            <a:fillRect/>
          </a:stretch>
        </p:blipFill>
        <p:spPr bwMode="auto">
          <a:xfrm>
            <a:off x="5286380" y="357166"/>
            <a:ext cx="2857500" cy="2071702"/>
          </a:xfrm>
          <a:prstGeom prst="rect">
            <a:avLst/>
          </a:prstGeom>
          <a:ln>
            <a:noFill/>
          </a:ln>
          <a:effectLst>
            <a:outerShdw blurRad="292100" dist="139700" dir="2700000" algn="tl" rotWithShape="0">
              <a:srgbClr val="333333">
                <a:alpha val="65000"/>
              </a:srgbClr>
            </a:outerShdw>
          </a:effectLst>
        </p:spPr>
      </p:pic>
      <p:pic>
        <p:nvPicPr>
          <p:cNvPr id="2053" name="Picture 5" descr="C:\Users\Aynur\Desktop\012.jpg"/>
          <p:cNvPicPr>
            <a:picLocks noChangeAspect="1" noChangeArrowheads="1"/>
          </p:cNvPicPr>
          <p:nvPr/>
        </p:nvPicPr>
        <p:blipFill>
          <a:blip r:embed="rId4"/>
          <a:srcRect/>
          <a:stretch>
            <a:fillRect/>
          </a:stretch>
        </p:blipFill>
        <p:spPr bwMode="auto">
          <a:xfrm>
            <a:off x="1071538" y="428604"/>
            <a:ext cx="3082171" cy="2000264"/>
          </a:xfrm>
          <a:prstGeom prst="rect">
            <a:avLst/>
          </a:prstGeom>
          <a:ln>
            <a:noFill/>
          </a:ln>
          <a:effectLst>
            <a:outerShdw blurRad="292100" dist="139700" dir="2700000" algn="tl" rotWithShape="0">
              <a:srgbClr val="333333">
                <a:alpha val="65000"/>
              </a:srgbClr>
            </a:outerShdw>
          </a:effectLst>
        </p:spPr>
      </p:pic>
      <p:pic>
        <p:nvPicPr>
          <p:cNvPr id="2054" name="Picture 6" descr="C:\Users\Aynur\Desktop\013.jpg"/>
          <p:cNvPicPr>
            <a:picLocks noChangeAspect="1" noChangeArrowheads="1"/>
          </p:cNvPicPr>
          <p:nvPr/>
        </p:nvPicPr>
        <p:blipFill>
          <a:blip r:embed="rId5"/>
          <a:srcRect/>
          <a:stretch>
            <a:fillRect/>
          </a:stretch>
        </p:blipFill>
        <p:spPr bwMode="auto">
          <a:xfrm>
            <a:off x="857224" y="4286256"/>
            <a:ext cx="3071834" cy="2214578"/>
          </a:xfrm>
          <a:prstGeom prst="rect">
            <a:avLst/>
          </a:prstGeom>
          <a:ln>
            <a:noFill/>
          </a:ln>
          <a:effectLst>
            <a:outerShdw blurRad="292100" dist="139700" dir="2700000" algn="tl" rotWithShape="0">
              <a:srgbClr val="333333">
                <a:alpha val="65000"/>
              </a:srgbClr>
            </a:outerShdw>
          </a:effectLst>
        </p:spPr>
      </p:pic>
      <p:sp>
        <p:nvSpPr>
          <p:cNvPr id="2056" name="Rectangle 8"/>
          <p:cNvSpPr>
            <a:spLocks noChangeArrowheads="1"/>
          </p:cNvSpPr>
          <p:nvPr/>
        </p:nvSpPr>
        <p:spPr bwMode="auto">
          <a:xfrm>
            <a:off x="571472" y="2500306"/>
            <a:ext cx="8286808" cy="181588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z-Latn-AZ"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Ölkəmiz dünya miqyasında iqtisadi cəhətdən ən rəqabətqabiliyyətli ölkələr sırasında 35-ci yerdədir. “Əsrin kontraktı”nın daha da səmərəli şərtlərlə 2050-ci ilə qədər uzadılması, eləcə də, enerji, neft-qaz sahəsində  nəhəng, iri miqyaslı layihələrin rellaşması ölkəmizin strateji əhəmiyyətini daha da artırmışdır. Azərbayacan nəinki  öz xalqı, həm də qonşu  ölkələr,  bütövlükdə isə  dünya üçün önəmli olan layihələr icra edir və bu il istifadəyə verilən Bakı-Tbilisi-Qars dəmir yolu buna bariz nümunədir. </a:t>
            </a:r>
            <a:endParaRPr kumimoji="0" lang="az-Latn-AZ" sz="16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ujitsu\Desktop\ağdam.jpg"/>
          <p:cNvPicPr>
            <a:picLocks noChangeAspect="1" noChangeArrowheads="1"/>
          </p:cNvPicPr>
          <p:nvPr/>
        </p:nvPicPr>
        <p:blipFill>
          <a:blip r:embed="rId2" cstate="print"/>
          <a:srcRect/>
          <a:stretch>
            <a:fillRect/>
          </a:stretch>
        </p:blipFill>
        <p:spPr bwMode="auto">
          <a:xfrm>
            <a:off x="683568" y="404665"/>
            <a:ext cx="3601706" cy="25922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125" name="Picture 5" descr="C:\Users\Fujitsu\Desktop\7.jpg"/>
          <p:cNvPicPr>
            <a:picLocks noChangeAspect="1" noChangeArrowheads="1"/>
          </p:cNvPicPr>
          <p:nvPr/>
        </p:nvPicPr>
        <p:blipFill>
          <a:blip r:embed="rId3" cstate="print"/>
          <a:srcRect/>
          <a:stretch>
            <a:fillRect/>
          </a:stretch>
        </p:blipFill>
        <p:spPr bwMode="auto">
          <a:xfrm>
            <a:off x="755579" y="3429001"/>
            <a:ext cx="3654449" cy="244827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128" name="Picture 8" descr="C:\Users\Fujitsu\Desktop\002.jpg"/>
          <p:cNvPicPr>
            <a:picLocks noChangeAspect="1" noChangeArrowheads="1"/>
          </p:cNvPicPr>
          <p:nvPr/>
        </p:nvPicPr>
        <p:blipFill>
          <a:blip r:embed="rId4" cstate="print"/>
          <a:srcRect/>
          <a:stretch>
            <a:fillRect/>
          </a:stretch>
        </p:blipFill>
        <p:spPr bwMode="auto">
          <a:xfrm>
            <a:off x="4921544" y="3356993"/>
            <a:ext cx="3754915" cy="244827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2530" name="Picture 2" descr="C:\Users\Aynur\Desktop\02.jpg"/>
          <p:cNvPicPr>
            <a:picLocks noChangeAspect="1" noChangeArrowheads="1"/>
          </p:cNvPicPr>
          <p:nvPr/>
        </p:nvPicPr>
        <p:blipFill>
          <a:blip r:embed="rId5"/>
          <a:srcRect/>
          <a:stretch>
            <a:fillRect/>
          </a:stretch>
        </p:blipFill>
        <p:spPr bwMode="auto">
          <a:xfrm>
            <a:off x="5000628" y="428604"/>
            <a:ext cx="3571900" cy="25717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ynur\Desktop\images (7).jpg"/>
          <p:cNvPicPr>
            <a:picLocks noChangeAspect="1" noChangeArrowheads="1"/>
          </p:cNvPicPr>
          <p:nvPr/>
        </p:nvPicPr>
        <p:blipFill>
          <a:blip r:embed="rId2"/>
          <a:srcRect/>
          <a:stretch>
            <a:fillRect/>
          </a:stretch>
        </p:blipFill>
        <p:spPr bwMode="auto">
          <a:xfrm>
            <a:off x="642910" y="1428736"/>
            <a:ext cx="3062290" cy="2205075"/>
          </a:xfrm>
          <a:prstGeom prst="rect">
            <a:avLst/>
          </a:prstGeom>
          <a:ln>
            <a:noFill/>
          </a:ln>
          <a:effectLst>
            <a:outerShdw blurRad="292100" dist="139700" dir="2700000" algn="tl" rotWithShape="0">
              <a:srgbClr val="333333">
                <a:alpha val="65000"/>
              </a:srgbClr>
            </a:outerShdw>
          </a:effectLst>
        </p:spPr>
      </p:pic>
      <p:pic>
        <p:nvPicPr>
          <p:cNvPr id="23555" name="Picture 3" descr="C:\Users\Aynur\Desktop\images (6).jpg"/>
          <p:cNvPicPr>
            <a:picLocks noChangeAspect="1" noChangeArrowheads="1"/>
          </p:cNvPicPr>
          <p:nvPr/>
        </p:nvPicPr>
        <p:blipFill>
          <a:blip r:embed="rId3"/>
          <a:srcRect/>
          <a:stretch>
            <a:fillRect/>
          </a:stretch>
        </p:blipFill>
        <p:spPr bwMode="auto">
          <a:xfrm>
            <a:off x="785786" y="4143380"/>
            <a:ext cx="2857520" cy="2205040"/>
          </a:xfrm>
          <a:prstGeom prst="rect">
            <a:avLst/>
          </a:prstGeom>
          <a:ln>
            <a:noFill/>
          </a:ln>
          <a:effectLst>
            <a:outerShdw blurRad="292100" dist="139700" dir="2700000" algn="tl" rotWithShape="0">
              <a:srgbClr val="333333">
                <a:alpha val="65000"/>
              </a:srgbClr>
            </a:outerShdw>
          </a:effectLst>
        </p:spPr>
      </p:pic>
      <p:pic>
        <p:nvPicPr>
          <p:cNvPr id="23556" name="Picture 4" descr="C:\Users\Aynur\Desktop\загружено (4).jpg"/>
          <p:cNvPicPr>
            <a:picLocks noChangeAspect="1" noChangeArrowheads="1"/>
          </p:cNvPicPr>
          <p:nvPr/>
        </p:nvPicPr>
        <p:blipFill>
          <a:blip r:embed="rId4"/>
          <a:srcRect/>
          <a:stretch>
            <a:fillRect/>
          </a:stretch>
        </p:blipFill>
        <p:spPr bwMode="auto">
          <a:xfrm>
            <a:off x="5286380" y="1285860"/>
            <a:ext cx="2928958" cy="2501606"/>
          </a:xfrm>
          <a:prstGeom prst="rect">
            <a:avLst/>
          </a:prstGeom>
          <a:ln>
            <a:noFill/>
          </a:ln>
          <a:effectLst>
            <a:outerShdw blurRad="292100" dist="139700" dir="2700000" algn="tl" rotWithShape="0">
              <a:srgbClr val="333333">
                <a:alpha val="65000"/>
              </a:srgbClr>
            </a:outerShdw>
          </a:effectLst>
        </p:spPr>
      </p:pic>
      <p:pic>
        <p:nvPicPr>
          <p:cNvPr id="23557" name="Picture 5" descr="C:\Users\Aynur\Desktop\загружено (6).jpg"/>
          <p:cNvPicPr>
            <a:picLocks noChangeAspect="1" noChangeArrowheads="1"/>
          </p:cNvPicPr>
          <p:nvPr/>
        </p:nvPicPr>
        <p:blipFill>
          <a:blip r:embed="rId5"/>
          <a:srcRect/>
          <a:stretch>
            <a:fillRect/>
          </a:stretch>
        </p:blipFill>
        <p:spPr bwMode="auto">
          <a:xfrm>
            <a:off x="5214942" y="4071942"/>
            <a:ext cx="2981325" cy="2176467"/>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1357290" y="357166"/>
            <a:ext cx="6786610" cy="461665"/>
          </a:xfrm>
          <a:prstGeom prst="rect">
            <a:avLst/>
          </a:prstGeom>
        </p:spPr>
        <p:txBody>
          <a:bodyPr wrap="square">
            <a:spAutoFit/>
          </a:bodyPr>
          <a:lstStyle/>
          <a:p>
            <a:r>
              <a:rPr lang="tr-TR" sz="2400" b="1" dirty="0" smtClean="0">
                <a:latin typeface="Arial" pitchFamily="34" charset="0"/>
                <a:cs typeface="Arial" pitchFamily="34" charset="0"/>
              </a:rPr>
              <a:t>Cocuq Mərcanlı-tarixi qayıdışın başlanğıcı</a:t>
            </a:r>
            <a:endParaRPr lang="tr-TR"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ynur\Desktop\загружено.jpg"/>
          <p:cNvPicPr>
            <a:picLocks noChangeAspect="1" noChangeArrowheads="1"/>
          </p:cNvPicPr>
          <p:nvPr/>
        </p:nvPicPr>
        <p:blipFill>
          <a:blip r:embed="rId2"/>
          <a:srcRect/>
          <a:stretch>
            <a:fillRect/>
          </a:stretch>
        </p:blipFill>
        <p:spPr bwMode="auto">
          <a:xfrm>
            <a:off x="285720" y="1071546"/>
            <a:ext cx="2714644" cy="2071702"/>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24579" name="Picture 3" descr="C:\Users\Aynur\Desktop\загружено (1).jpg"/>
          <p:cNvPicPr>
            <a:picLocks noChangeAspect="1" noChangeArrowheads="1"/>
          </p:cNvPicPr>
          <p:nvPr/>
        </p:nvPicPr>
        <p:blipFill>
          <a:blip r:embed="rId3"/>
          <a:srcRect/>
          <a:stretch>
            <a:fillRect/>
          </a:stretch>
        </p:blipFill>
        <p:spPr bwMode="auto">
          <a:xfrm>
            <a:off x="3214678" y="500042"/>
            <a:ext cx="2592525" cy="2143140"/>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24580" name="Picture 4" descr="C:\Users\Aynur\Desktop\images.jpg"/>
          <p:cNvPicPr>
            <a:picLocks noChangeAspect="1" noChangeArrowheads="1"/>
          </p:cNvPicPr>
          <p:nvPr/>
        </p:nvPicPr>
        <p:blipFill>
          <a:blip r:embed="rId4"/>
          <a:srcRect/>
          <a:stretch>
            <a:fillRect/>
          </a:stretch>
        </p:blipFill>
        <p:spPr bwMode="auto">
          <a:xfrm>
            <a:off x="6072198" y="1214422"/>
            <a:ext cx="2619375" cy="2071702"/>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24581" name="Picture 5" descr="C:\Users\Aynur\Desktop\загружено.png"/>
          <p:cNvPicPr>
            <a:picLocks noChangeAspect="1" noChangeArrowheads="1"/>
          </p:cNvPicPr>
          <p:nvPr/>
        </p:nvPicPr>
        <p:blipFill>
          <a:blip r:embed="rId5"/>
          <a:srcRect/>
          <a:stretch>
            <a:fillRect/>
          </a:stretch>
        </p:blipFill>
        <p:spPr bwMode="auto">
          <a:xfrm>
            <a:off x="3143240" y="3071810"/>
            <a:ext cx="2809875" cy="2357454"/>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24582" name="Picture 6" descr="C:\Users\Aynur\Desktop\images (3).jpg"/>
          <p:cNvPicPr>
            <a:picLocks noChangeAspect="1" noChangeArrowheads="1"/>
          </p:cNvPicPr>
          <p:nvPr/>
        </p:nvPicPr>
        <p:blipFill>
          <a:blip r:embed="rId6"/>
          <a:srcRect/>
          <a:stretch>
            <a:fillRect/>
          </a:stretch>
        </p:blipFill>
        <p:spPr bwMode="auto">
          <a:xfrm>
            <a:off x="285720" y="3714752"/>
            <a:ext cx="2714644" cy="2357454"/>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24583" name="Picture 7" descr="C:\Users\Aynur\Desktop\images (2).jpg"/>
          <p:cNvPicPr>
            <a:picLocks noChangeAspect="1" noChangeArrowheads="1"/>
          </p:cNvPicPr>
          <p:nvPr/>
        </p:nvPicPr>
        <p:blipFill>
          <a:blip r:embed="rId7"/>
          <a:srcRect/>
          <a:stretch>
            <a:fillRect/>
          </a:stretch>
        </p:blipFill>
        <p:spPr bwMode="auto">
          <a:xfrm>
            <a:off x="6143636" y="3929066"/>
            <a:ext cx="2619375" cy="2214578"/>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85728"/>
            <a:ext cx="8358246" cy="2246769"/>
          </a:xfrm>
          <a:prstGeom prst="rect">
            <a:avLst/>
          </a:prstGeom>
        </p:spPr>
        <p:txBody>
          <a:bodyPr wrap="square">
            <a:spAutoFit/>
          </a:bodyPr>
          <a:lstStyle/>
          <a:p>
            <a:pPr algn="just"/>
            <a:r>
              <a:rPr lang="ru-RU" sz="2800" b="1" dirty="0" err="1">
                <a:latin typeface="Arial" pitchFamily="34" charset="0"/>
                <a:cs typeface="Arial" pitchFamily="34" charset="0"/>
              </a:rPr>
              <a:t>Ümummilli</a:t>
            </a:r>
            <a:r>
              <a:rPr lang="ru-RU" sz="2800" b="1" dirty="0">
                <a:latin typeface="Arial" pitchFamily="34" charset="0"/>
                <a:cs typeface="Arial" pitchFamily="34" charset="0"/>
              </a:rPr>
              <a:t> </a:t>
            </a:r>
            <a:r>
              <a:rPr lang="ru-RU" sz="2800" b="1" dirty="0" err="1">
                <a:latin typeface="Arial" pitchFamily="34" charset="0"/>
                <a:cs typeface="Arial" pitchFamily="34" charset="0"/>
              </a:rPr>
              <a:t>Lider</a:t>
            </a:r>
            <a:r>
              <a:rPr lang="ru-RU" sz="2800" b="1" dirty="0">
                <a:latin typeface="Arial" pitchFamily="34" charset="0"/>
                <a:cs typeface="Arial" pitchFamily="34" charset="0"/>
              </a:rPr>
              <a:t> </a:t>
            </a:r>
            <a:r>
              <a:rPr lang="ru-RU" sz="2800" b="1" dirty="0" err="1">
                <a:latin typeface="Arial" pitchFamily="34" charset="0"/>
                <a:cs typeface="Arial" pitchFamily="34" charset="0"/>
              </a:rPr>
              <a:t>Heydər Əliyevin siyasi</a:t>
            </a:r>
            <a:r>
              <a:rPr lang="ru-RU" sz="2800" b="1" dirty="0">
                <a:latin typeface="Arial" pitchFamily="34" charset="0"/>
                <a:cs typeface="Arial" pitchFamily="34" charset="0"/>
              </a:rPr>
              <a:t> </a:t>
            </a:r>
            <a:r>
              <a:rPr lang="ru-RU" sz="2800" b="1" dirty="0" err="1">
                <a:latin typeface="Arial" pitchFamily="34" charset="0"/>
                <a:cs typeface="Arial" pitchFamily="34" charset="0"/>
              </a:rPr>
              <a:t>kursunu</a:t>
            </a:r>
            <a:r>
              <a:rPr lang="ru-RU" sz="2800" b="1" dirty="0">
                <a:latin typeface="Arial" pitchFamily="34" charset="0"/>
                <a:cs typeface="Arial" pitchFamily="34" charset="0"/>
              </a:rPr>
              <a:t> </a:t>
            </a:r>
            <a:r>
              <a:rPr lang="ru-RU" sz="2800" b="1" dirty="0" err="1">
                <a:latin typeface="Arial" pitchFamily="34" charset="0"/>
                <a:cs typeface="Arial" pitchFamily="34" charset="0"/>
              </a:rPr>
              <a:t>şərəflə davam</a:t>
            </a:r>
            <a:r>
              <a:rPr lang="ru-RU" sz="2800" b="1" dirty="0">
                <a:latin typeface="Arial" pitchFamily="34" charset="0"/>
                <a:cs typeface="Arial" pitchFamily="34" charset="0"/>
              </a:rPr>
              <a:t> </a:t>
            </a:r>
            <a:r>
              <a:rPr lang="ru-RU" sz="2800" b="1" dirty="0" err="1">
                <a:latin typeface="Arial" pitchFamily="34" charset="0"/>
                <a:cs typeface="Arial" pitchFamily="34" charset="0"/>
              </a:rPr>
              <a:t>etdirən, artıq dünya</a:t>
            </a:r>
            <a:r>
              <a:rPr lang="ru-RU" sz="2800" b="1" dirty="0">
                <a:latin typeface="Arial" pitchFamily="34" charset="0"/>
                <a:cs typeface="Arial" pitchFamily="34" charset="0"/>
              </a:rPr>
              <a:t> </a:t>
            </a:r>
            <a:r>
              <a:rPr lang="ru-RU" sz="2800" b="1" dirty="0" err="1">
                <a:latin typeface="Arial" pitchFamily="34" charset="0"/>
                <a:cs typeface="Arial" pitchFamily="34" charset="0"/>
              </a:rPr>
              <a:t>siyasi</a:t>
            </a:r>
            <a:r>
              <a:rPr lang="ru-RU" sz="2800" b="1" dirty="0">
                <a:latin typeface="Arial" pitchFamily="34" charset="0"/>
                <a:cs typeface="Arial" pitchFamily="34" charset="0"/>
              </a:rPr>
              <a:t> </a:t>
            </a:r>
            <a:r>
              <a:rPr lang="ru-RU" sz="2800" b="1" dirty="0" err="1">
                <a:latin typeface="Arial" pitchFamily="34" charset="0"/>
                <a:cs typeface="Arial" pitchFamily="34" charset="0"/>
              </a:rPr>
              <a:t>xadimləri sırasında öz</a:t>
            </a:r>
            <a:r>
              <a:rPr lang="ru-RU" sz="2800" b="1" dirty="0">
                <a:latin typeface="Arial" pitchFamily="34" charset="0"/>
                <a:cs typeface="Arial" pitchFamily="34" charset="0"/>
              </a:rPr>
              <a:t> </a:t>
            </a:r>
            <a:r>
              <a:rPr lang="ru-RU" sz="2800" b="1" dirty="0" err="1">
                <a:latin typeface="Arial" pitchFamily="34" charset="0"/>
                <a:cs typeface="Arial" pitchFamily="34" charset="0"/>
              </a:rPr>
              <a:t>layiqli</a:t>
            </a:r>
            <a:r>
              <a:rPr lang="ru-RU" sz="2800" b="1" dirty="0">
                <a:latin typeface="Arial" pitchFamily="34" charset="0"/>
                <a:cs typeface="Arial" pitchFamily="34" charset="0"/>
              </a:rPr>
              <a:t> </a:t>
            </a:r>
            <a:r>
              <a:rPr lang="ru-RU" sz="2800" b="1" dirty="0" err="1">
                <a:latin typeface="Arial" pitchFamily="34" charset="0"/>
                <a:cs typeface="Arial" pitchFamily="34" charset="0"/>
              </a:rPr>
              <a:t>yerini</a:t>
            </a:r>
            <a:r>
              <a:rPr lang="ru-RU" sz="2800" b="1" dirty="0">
                <a:latin typeface="Arial" pitchFamily="34" charset="0"/>
                <a:cs typeface="Arial" pitchFamily="34" charset="0"/>
              </a:rPr>
              <a:t> </a:t>
            </a:r>
            <a:r>
              <a:rPr lang="ru-RU" sz="2800" b="1" dirty="0" err="1">
                <a:latin typeface="Arial" pitchFamily="34" charset="0"/>
                <a:cs typeface="Arial" pitchFamily="34" charset="0"/>
              </a:rPr>
              <a:t>tutan</a:t>
            </a:r>
            <a:r>
              <a:rPr lang="ru-RU" sz="2800" b="1" dirty="0">
                <a:latin typeface="Arial" pitchFamily="34" charset="0"/>
                <a:cs typeface="Arial" pitchFamily="34" charset="0"/>
              </a:rPr>
              <a:t> </a:t>
            </a:r>
            <a:r>
              <a:rPr lang="ru-RU" sz="2800" b="1" dirty="0" err="1">
                <a:latin typeface="Arial" pitchFamily="34" charset="0"/>
                <a:cs typeface="Arial" pitchFamily="34" charset="0"/>
              </a:rPr>
              <a:t>Cənab Prezident</a:t>
            </a:r>
            <a:r>
              <a:rPr lang="ru-RU" sz="2800" b="1" dirty="0">
                <a:latin typeface="Arial" pitchFamily="34" charset="0"/>
                <a:cs typeface="Arial" pitchFamily="34" charset="0"/>
              </a:rPr>
              <a:t> </a:t>
            </a:r>
            <a:r>
              <a:rPr lang="ru-RU" sz="2800" b="1" dirty="0" err="1">
                <a:latin typeface="Arial" pitchFamily="34" charset="0"/>
                <a:cs typeface="Arial" pitchFamily="34" charset="0"/>
              </a:rPr>
              <a:t>İlham</a:t>
            </a:r>
            <a:r>
              <a:rPr lang="ru-RU" sz="2800" b="1" dirty="0">
                <a:latin typeface="Arial" pitchFamily="34" charset="0"/>
                <a:cs typeface="Arial" pitchFamily="34" charset="0"/>
              </a:rPr>
              <a:t> </a:t>
            </a:r>
            <a:r>
              <a:rPr lang="ru-RU" sz="2800" b="1" dirty="0" err="1">
                <a:latin typeface="Arial" pitchFamily="34" charset="0"/>
                <a:cs typeface="Arial" pitchFamily="34" charset="0"/>
              </a:rPr>
              <a:t>Əliyev tərəfindən bu</a:t>
            </a:r>
            <a:r>
              <a:rPr lang="ru-RU" sz="2800" b="1" dirty="0">
                <a:latin typeface="Arial" pitchFamily="34" charset="0"/>
                <a:cs typeface="Arial" pitchFamily="34" charset="0"/>
              </a:rPr>
              <a:t> </a:t>
            </a:r>
            <a:r>
              <a:rPr lang="ru-RU" sz="2800" b="1" dirty="0" err="1">
                <a:latin typeface="Arial" pitchFamily="34" charset="0"/>
                <a:cs typeface="Arial" pitchFamily="34" charset="0"/>
              </a:rPr>
              <a:t>sahədə islahatlar</a:t>
            </a:r>
            <a:r>
              <a:rPr lang="ru-RU" sz="2800" b="1" dirty="0">
                <a:latin typeface="Arial" pitchFamily="34" charset="0"/>
                <a:cs typeface="Arial" pitchFamily="34" charset="0"/>
              </a:rPr>
              <a:t> </a:t>
            </a:r>
            <a:r>
              <a:rPr lang="ru-RU" sz="2800" b="1" dirty="0" err="1">
                <a:latin typeface="Arial" pitchFamily="34" charset="0"/>
                <a:cs typeface="Arial" pitchFamily="34" charset="0"/>
              </a:rPr>
              <a:t>aparılmışdır.</a:t>
            </a:r>
            <a:r>
              <a:rPr lang="ru-RU" sz="2800" b="1" dirty="0">
                <a:latin typeface="Arial" pitchFamily="34" charset="0"/>
                <a:cs typeface="Arial" pitchFamily="34" charset="0"/>
              </a:rPr>
              <a:t> </a:t>
            </a:r>
          </a:p>
        </p:txBody>
      </p:sp>
      <p:pic>
        <p:nvPicPr>
          <p:cNvPr id="3" name="Picture 6" descr="C:\Users\Fujitsu\Desktop\pambıq.jpg"/>
          <p:cNvPicPr>
            <a:picLocks noChangeAspect="1" noChangeArrowheads="1"/>
          </p:cNvPicPr>
          <p:nvPr/>
        </p:nvPicPr>
        <p:blipFill>
          <a:blip r:embed="rId2" cstate="print"/>
          <a:srcRect/>
          <a:stretch>
            <a:fillRect/>
          </a:stretch>
        </p:blipFill>
        <p:spPr bwMode="auto">
          <a:xfrm>
            <a:off x="285720" y="2500306"/>
            <a:ext cx="3214710" cy="21431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146" name="Picture 2" descr="C:\Users\Aynur\Desktop\images 22.jpg"/>
          <p:cNvPicPr>
            <a:picLocks noChangeAspect="1" noChangeArrowheads="1"/>
          </p:cNvPicPr>
          <p:nvPr/>
        </p:nvPicPr>
        <p:blipFill>
          <a:blip r:embed="rId3"/>
          <a:srcRect/>
          <a:stretch>
            <a:fillRect/>
          </a:stretch>
        </p:blipFill>
        <p:spPr bwMode="auto">
          <a:xfrm>
            <a:off x="3571868" y="2643182"/>
            <a:ext cx="2676525" cy="2000264"/>
          </a:xfrm>
          <a:prstGeom prst="rect">
            <a:avLst/>
          </a:prstGeom>
          <a:ln>
            <a:noFill/>
          </a:ln>
          <a:effectLst>
            <a:outerShdw blurRad="292100" dist="139700" dir="2700000" algn="tl" rotWithShape="0">
              <a:srgbClr val="333333">
                <a:alpha val="65000"/>
              </a:srgbClr>
            </a:outerShdw>
          </a:effectLst>
        </p:spPr>
      </p:pic>
      <p:pic>
        <p:nvPicPr>
          <p:cNvPr id="6147" name="Picture 3" descr="C:\Users\Aynur\Desktop\загружено (4).jpg"/>
          <p:cNvPicPr>
            <a:picLocks noChangeAspect="1" noChangeArrowheads="1"/>
          </p:cNvPicPr>
          <p:nvPr/>
        </p:nvPicPr>
        <p:blipFill>
          <a:blip r:embed="rId4"/>
          <a:srcRect/>
          <a:stretch>
            <a:fillRect/>
          </a:stretch>
        </p:blipFill>
        <p:spPr bwMode="auto">
          <a:xfrm>
            <a:off x="6429388" y="2643182"/>
            <a:ext cx="2466975" cy="1928826"/>
          </a:xfrm>
          <a:prstGeom prst="rect">
            <a:avLst/>
          </a:prstGeom>
          <a:ln>
            <a:noFill/>
          </a:ln>
          <a:effectLst>
            <a:outerShdw blurRad="292100" dist="139700" dir="2700000" algn="tl" rotWithShape="0">
              <a:srgbClr val="333333">
                <a:alpha val="65000"/>
              </a:srgbClr>
            </a:outerShdw>
          </a:effectLst>
        </p:spPr>
      </p:pic>
      <p:pic>
        <p:nvPicPr>
          <p:cNvPr id="6148" name="Picture 4" descr="C:\Users\Aynur\Desktop\загружено (3).jpg"/>
          <p:cNvPicPr>
            <a:picLocks noChangeAspect="1" noChangeArrowheads="1"/>
          </p:cNvPicPr>
          <p:nvPr/>
        </p:nvPicPr>
        <p:blipFill>
          <a:blip r:embed="rId5"/>
          <a:srcRect/>
          <a:stretch>
            <a:fillRect/>
          </a:stretch>
        </p:blipFill>
        <p:spPr bwMode="auto">
          <a:xfrm>
            <a:off x="1785918" y="4857760"/>
            <a:ext cx="2857500" cy="1600200"/>
          </a:xfrm>
          <a:prstGeom prst="rect">
            <a:avLst/>
          </a:prstGeom>
          <a:ln>
            <a:noFill/>
          </a:ln>
          <a:effectLst>
            <a:outerShdw blurRad="292100" dist="139700" dir="2700000" algn="tl" rotWithShape="0">
              <a:srgbClr val="333333">
                <a:alpha val="65000"/>
              </a:srgbClr>
            </a:outerShdw>
          </a:effectLst>
        </p:spPr>
      </p:pic>
      <p:pic>
        <p:nvPicPr>
          <p:cNvPr id="6149" name="Picture 5" descr="C:\Users\Aynur\Desktop\images (18).jpg"/>
          <p:cNvPicPr>
            <a:picLocks noChangeAspect="1" noChangeArrowheads="1"/>
          </p:cNvPicPr>
          <p:nvPr/>
        </p:nvPicPr>
        <p:blipFill>
          <a:blip r:embed="rId6"/>
          <a:srcRect/>
          <a:stretch>
            <a:fillRect/>
          </a:stretch>
        </p:blipFill>
        <p:spPr bwMode="auto">
          <a:xfrm>
            <a:off x="5357818" y="4786322"/>
            <a:ext cx="2619375" cy="1743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2"/>
          <p:cNvSpPr>
            <a:spLocks noChangeArrowheads="1"/>
          </p:cNvSpPr>
          <p:nvPr/>
        </p:nvSpPr>
        <p:spPr bwMode="auto">
          <a:xfrm>
            <a:off x="395288" y="2349500"/>
            <a:ext cx="4248150" cy="1200150"/>
          </a:xfrm>
          <a:prstGeom prst="rect">
            <a:avLst/>
          </a:prstGeom>
          <a:noFill/>
          <a:ln w="9525">
            <a:noFill/>
            <a:miter lim="800000"/>
            <a:headEnd/>
            <a:tailEnd/>
          </a:ln>
        </p:spPr>
        <p:txBody>
          <a:bodyPr>
            <a:spAutoFit/>
          </a:bodyPr>
          <a:lstStyle/>
          <a:p>
            <a:endParaRPr lang="en-US"/>
          </a:p>
          <a:p>
            <a:endParaRPr lang="en-US"/>
          </a:p>
          <a:p>
            <a:endParaRPr lang="en-US"/>
          </a:p>
          <a:p>
            <a:endParaRPr lang="en-US"/>
          </a:p>
        </p:txBody>
      </p:sp>
      <p:sp>
        <p:nvSpPr>
          <p:cNvPr id="5" name="Прямоугольник с двумя скругленными противолежащими углами 4"/>
          <p:cNvSpPr/>
          <p:nvPr/>
        </p:nvSpPr>
        <p:spPr>
          <a:xfrm>
            <a:off x="714375" y="214291"/>
            <a:ext cx="7786688" cy="128589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anchor="ctr"/>
          <a:lstStyle/>
          <a:p>
            <a:pPr algn="ctr">
              <a:defRPr/>
            </a:pPr>
            <a:r>
              <a:rPr lang="az-Latn-AZ" sz="2800" b="1" dirty="0" smtClean="0">
                <a:latin typeface="Arial" pitchFamily="34" charset="0"/>
                <a:cs typeface="Arial" pitchFamily="34" charset="0"/>
              </a:rPr>
              <a:t>Qoşulduğumuz  </a:t>
            </a:r>
            <a:r>
              <a:rPr lang="az-Latn-AZ" sz="2800" b="1" dirty="0">
                <a:latin typeface="Arial" pitchFamily="34" charset="0"/>
                <a:cs typeface="Arial" pitchFamily="34" charset="0"/>
              </a:rPr>
              <a:t>beynəlxalq </a:t>
            </a:r>
            <a:r>
              <a:rPr lang="az-Latn-AZ" sz="2800" b="1" dirty="0" smtClean="0">
                <a:latin typeface="Arial" pitchFamily="34" charset="0"/>
                <a:cs typeface="Arial" pitchFamily="34" charset="0"/>
              </a:rPr>
              <a:t> Konvensiya və normativ sənədlər </a:t>
            </a:r>
            <a:endParaRPr lang="en-US" sz="2800" b="1" dirty="0">
              <a:latin typeface="Arial" pitchFamily="34" charset="0"/>
              <a:cs typeface="Arial" pitchFamily="34" charset="0"/>
            </a:endParaRPr>
          </a:p>
        </p:txBody>
      </p:sp>
      <p:sp>
        <p:nvSpPr>
          <p:cNvPr id="6" name="Прямоугольник 5"/>
          <p:cNvSpPr/>
          <p:nvPr/>
        </p:nvSpPr>
        <p:spPr>
          <a:xfrm>
            <a:off x="0" y="1340768"/>
            <a:ext cx="5292080" cy="6217087"/>
          </a:xfrm>
          <a:prstGeom prst="rect">
            <a:avLst/>
          </a:prstGeom>
        </p:spPr>
        <p:txBody>
          <a:bodyPr wrap="square">
            <a:spAutoFit/>
          </a:bodyPr>
          <a:lstStyle/>
          <a:p>
            <a:pPr>
              <a:defRPr/>
            </a:pPr>
            <a:endParaRPr lang="az-Latn-AZ" dirty="0">
              <a:latin typeface="Times New Roman" pitchFamily="18" charset="0"/>
              <a:cs typeface="Times New Roman" pitchFamily="18" charset="0"/>
            </a:endParaRPr>
          </a:p>
          <a:p>
            <a:pPr>
              <a:buBlip>
                <a:blip r:embed="rId3"/>
              </a:buBlip>
              <a:defRPr/>
            </a:pPr>
            <a:r>
              <a:rPr lang="az-Latn-AZ" sz="2000" b="1" dirty="0">
                <a:latin typeface="Times New Roman" pitchFamily="18" charset="0"/>
                <a:cs typeface="Times New Roman" pitchFamily="18" charset="0"/>
              </a:rPr>
              <a:t>“</a:t>
            </a:r>
            <a:r>
              <a:rPr lang="az-Latn-AZ" sz="2000" b="1" dirty="0">
                <a:latin typeface="Arial" pitchFamily="34" charset="0"/>
                <a:cs typeface="Arial" pitchFamily="34" charset="0"/>
              </a:rPr>
              <a:t>Uşaq hüquqları haqqında” Konvensiya</a:t>
            </a:r>
          </a:p>
          <a:p>
            <a:pPr>
              <a:buBlip>
                <a:blip r:embed="rId3"/>
              </a:buBlip>
              <a:defRPr/>
            </a:pPr>
            <a:r>
              <a:rPr lang="az-Latn-AZ" sz="2000" b="1" dirty="0" smtClean="0">
                <a:latin typeface="Arial" pitchFamily="34" charset="0"/>
                <a:cs typeface="Arial" pitchFamily="34" charset="0"/>
              </a:rPr>
              <a:t>Qadınlara </a:t>
            </a:r>
            <a:r>
              <a:rPr lang="az-Latn-AZ" sz="2000" b="1" dirty="0">
                <a:latin typeface="Arial" pitchFamily="34" charset="0"/>
                <a:cs typeface="Arial" pitchFamily="34" charset="0"/>
              </a:rPr>
              <a:t>qarşı ayrı- seçkiliyin bütün formalarının ləğv edilməsi   haqqında” </a:t>
            </a:r>
            <a:r>
              <a:rPr lang="az-Latn-AZ" sz="2000" b="1" dirty="0" smtClean="0">
                <a:latin typeface="Arial" pitchFamily="34" charset="0"/>
                <a:cs typeface="Arial" pitchFamily="34" charset="0"/>
              </a:rPr>
              <a:t>Konvensiya</a:t>
            </a:r>
          </a:p>
          <a:p>
            <a:pPr>
              <a:buBlip>
                <a:blip r:embed="rId3"/>
              </a:buBlip>
              <a:defRPr/>
            </a:pPr>
            <a:r>
              <a:rPr lang="az-Latn-AZ" sz="2000" b="1" dirty="0">
                <a:latin typeface="Arial" pitchFamily="34" charset="0"/>
                <a:cs typeface="Arial" pitchFamily="34" charset="0"/>
              </a:rPr>
              <a:t>Qadınların siyasi hüquqları haqqında”Konvensiya</a:t>
            </a:r>
          </a:p>
          <a:p>
            <a:pPr>
              <a:buBlip>
                <a:blip r:embed="rId3"/>
              </a:buBlip>
              <a:defRPr/>
            </a:pPr>
            <a:r>
              <a:rPr lang="az-Latn-AZ" sz="2000" b="1" dirty="0" smtClean="0">
                <a:latin typeface="Arial" pitchFamily="34" charset="0"/>
                <a:cs typeface="Arial" pitchFamily="34" charset="0"/>
              </a:rPr>
              <a:t> </a:t>
            </a:r>
            <a:r>
              <a:rPr lang="az-Latn-AZ" sz="2000" b="1" dirty="0">
                <a:latin typeface="Arial" pitchFamily="34" charset="0"/>
                <a:cs typeface="Arial" pitchFamily="34" charset="0"/>
              </a:rPr>
              <a:t>“Analığın mühafizəsi haqqında” Konvensiya</a:t>
            </a:r>
          </a:p>
          <a:p>
            <a:pPr>
              <a:buBlip>
                <a:blip r:embed="rId3"/>
              </a:buBlip>
              <a:defRPr/>
            </a:pPr>
            <a:r>
              <a:rPr lang="az-Latn-AZ" sz="2000" b="1" dirty="0" smtClean="0">
                <a:latin typeface="Arial" pitchFamily="34" charset="0"/>
                <a:cs typeface="Arial" pitchFamily="34" charset="0"/>
              </a:rPr>
              <a:t>“</a:t>
            </a:r>
            <a:r>
              <a:rPr lang="az-Latn-AZ" sz="2000" b="1" dirty="0">
                <a:latin typeface="Arial" pitchFamily="34" charset="0"/>
                <a:cs typeface="Arial" pitchFamily="34" charset="0"/>
              </a:rPr>
              <a:t>Uşaq hüquqları haqqında” BMT Konvensiyasının “Uşaq alverinə, uşaq fahişəliyinə və uşaq pornoqrafiyasına dair Fakultativ Protokolu”</a:t>
            </a:r>
          </a:p>
          <a:p>
            <a:pPr>
              <a:buBlip>
                <a:blip r:embed="rId3"/>
              </a:buBlip>
              <a:defRPr/>
            </a:pPr>
            <a:r>
              <a:rPr lang="az-Latn-AZ" sz="2000" b="1" dirty="0">
                <a:latin typeface="Arial" pitchFamily="34" charset="0"/>
                <a:cs typeface="Arial" pitchFamily="34" charset="0"/>
              </a:rPr>
              <a:t>Uşaq hüquqları Konvensiyasının “Uşaqların silahlı münaqişələrə cəlb edilməsinə dair Fakültativ Protokolu</a:t>
            </a:r>
            <a:r>
              <a:rPr lang="az-Latn-AZ" sz="2000" b="1" dirty="0" smtClean="0">
                <a:latin typeface="Arial" pitchFamily="34" charset="0"/>
                <a:cs typeface="Arial" pitchFamily="34" charset="0"/>
              </a:rPr>
              <a:t>” və digərləri</a:t>
            </a:r>
            <a:endParaRPr lang="az-Latn-AZ" sz="2000" b="1" dirty="0">
              <a:latin typeface="Arial" pitchFamily="34" charset="0"/>
              <a:cs typeface="Arial" pitchFamily="34" charset="0"/>
            </a:endParaRPr>
          </a:p>
          <a:p>
            <a:pPr>
              <a:buFont typeface="Wingdings" pitchFamily="2" charset="2"/>
              <a:buChar char="Ø"/>
              <a:defRPr/>
            </a:pPr>
            <a:endParaRPr lang="az-Latn-AZ" sz="2000" b="1" dirty="0">
              <a:latin typeface="Arial" pitchFamily="34" charset="0"/>
              <a:cs typeface="Arial" pitchFamily="34" charset="0"/>
            </a:endParaRPr>
          </a:p>
          <a:p>
            <a:pPr>
              <a:buFont typeface="Wingdings" pitchFamily="2" charset="2"/>
              <a:buChar char="Ø"/>
              <a:defRPr/>
            </a:pPr>
            <a:endParaRPr lang="ru-RU" sz="2200" b="1" dirty="0">
              <a:latin typeface="Arial" pitchFamily="34" charset="0"/>
              <a:cs typeface="Arial" pitchFamily="34" charset="0"/>
            </a:endParaRPr>
          </a:p>
          <a:p>
            <a:pPr>
              <a:defRPr/>
            </a:pPr>
            <a:r>
              <a:rPr lang="en-US" dirty="0">
                <a:latin typeface="Arial" pitchFamily="34" charset="0"/>
                <a:cs typeface="Arial" pitchFamily="34" charset="0"/>
              </a:rPr>
              <a:t> </a:t>
            </a:r>
          </a:p>
        </p:txBody>
      </p:sp>
      <p:pic>
        <p:nvPicPr>
          <p:cNvPr id="7" name="Picture 1" descr="D:\1 Works\S\Slaydi\Jenshini Azerbaijana\oblojki\111.jpg"/>
          <p:cNvPicPr>
            <a:picLocks noChangeAspect="1" noChangeArrowheads="1"/>
          </p:cNvPicPr>
          <p:nvPr/>
        </p:nvPicPr>
        <p:blipFill>
          <a:blip r:embed="rId4" cstate="print"/>
          <a:srcRect/>
          <a:stretch>
            <a:fillRect/>
          </a:stretch>
        </p:blipFill>
        <p:spPr bwMode="auto">
          <a:xfrm>
            <a:off x="5500694" y="1714488"/>
            <a:ext cx="3522662" cy="49799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714348" y="285728"/>
            <a:ext cx="7315200" cy="990600"/>
          </a:xfrm>
          <a:noFill/>
          <a:ln>
            <a:noFill/>
          </a:ln>
          <a:effectLst>
            <a:outerShdw blurRad="44450" dist="27940" dir="5400000" algn="ctr">
              <a:srgbClr val="000000">
                <a:alpha val="32000"/>
              </a:srgbClr>
            </a:outerShdw>
          </a:effectLst>
        </p:spPr>
        <p:style>
          <a:lnRef idx="2">
            <a:schemeClr val="dk1"/>
          </a:lnRef>
          <a:fillRef idx="1">
            <a:schemeClr val="lt1"/>
          </a:fillRef>
          <a:effectRef idx="0">
            <a:schemeClr val="dk1"/>
          </a:effectRef>
          <a:fontRef idx="minor">
            <a:schemeClr val="dk1"/>
          </a:fontRef>
        </p:style>
        <p:txBody>
          <a:bodyPr>
            <a:normAutofit/>
            <a:scene3d>
              <a:camera prst="orthographicFront"/>
              <a:lightRig rig="soft" dir="t"/>
            </a:scene3d>
            <a:sp3d prstMaterial="softEdge">
              <a:bevelT w="25400" h="25400"/>
            </a:sp3d>
          </a:bodyPr>
          <a:lstStyle/>
          <a:p>
            <a:r>
              <a:rPr lang="az-Latn-AZ" sz="2000" b="1" dirty="0" smtClean="0">
                <a:solidFill>
                  <a:schemeClr val="tx1"/>
                </a:solidFill>
                <a:latin typeface="Arial" pitchFamily="34" charset="0"/>
                <a:cs typeface="Arial" pitchFamily="34" charset="0"/>
              </a:rPr>
              <a:t>Milli Qanunvericilik:</a:t>
            </a:r>
            <a:r>
              <a:rPr lang="en-US" sz="2000" b="1" dirty="0" smtClean="0">
                <a:solidFill>
                  <a:schemeClr val="tx1"/>
                </a:solidFill>
                <a:effectLst>
                  <a:outerShdw blurRad="38100" dist="38100" dir="2700000" algn="tl">
                    <a:srgbClr val="000000">
                      <a:alpha val="43137"/>
                    </a:srgbClr>
                  </a:outerShdw>
                </a:effectLst>
                <a:latin typeface="Raavi" pitchFamily="34" charset="0"/>
                <a:cs typeface="Raavi" pitchFamily="34" charset="0"/>
              </a:rPr>
              <a:t/>
            </a:r>
            <a:br>
              <a:rPr lang="en-US" sz="2000" b="1" dirty="0" smtClean="0">
                <a:solidFill>
                  <a:schemeClr val="tx1"/>
                </a:solidFill>
                <a:effectLst>
                  <a:outerShdw blurRad="38100" dist="38100" dir="2700000" algn="tl">
                    <a:srgbClr val="000000">
                      <a:alpha val="43137"/>
                    </a:srgbClr>
                  </a:outerShdw>
                </a:effectLst>
                <a:latin typeface="Raavi" pitchFamily="34" charset="0"/>
                <a:cs typeface="Raavi" pitchFamily="34" charset="0"/>
              </a:rPr>
            </a:br>
            <a:endParaRPr lang="ru-RU" sz="2000" b="1" dirty="0">
              <a:solidFill>
                <a:schemeClr val="tx1"/>
              </a:solidFill>
              <a:effectLst>
                <a:outerShdw blurRad="38100" dist="38100" dir="2700000" algn="tl">
                  <a:srgbClr val="000000">
                    <a:alpha val="43137"/>
                  </a:srgbClr>
                </a:outerShdw>
              </a:effectLst>
              <a:latin typeface="Times New Roman" pitchFamily="18" charset="0"/>
              <a:cs typeface="Raavi" pitchFamily="34" charset="0"/>
            </a:endParaRPr>
          </a:p>
        </p:txBody>
      </p:sp>
      <p:sp>
        <p:nvSpPr>
          <p:cNvPr id="4" name="Содержимое 1"/>
          <p:cNvSpPr txBox="1">
            <a:spLocks/>
          </p:cNvSpPr>
          <p:nvPr/>
        </p:nvSpPr>
        <p:spPr>
          <a:xfrm>
            <a:off x="285720" y="1333485"/>
            <a:ext cx="8640960" cy="5238787"/>
          </a:xfrm>
          <a:prstGeom prst="rect">
            <a:avLst/>
          </a:prstGeom>
          <a:noFill/>
          <a:ln w="25400" cap="flat" cmpd="sng" algn="ctr">
            <a:noFill/>
            <a:prstDash val="solid"/>
          </a:ln>
          <a:effectLst>
            <a:outerShdw blurRad="44450" dist="27940" dir="5400000" algn="ctr">
              <a:srgbClr val="000000">
                <a:alpha val="32000"/>
              </a:srgbClr>
            </a:outerShdw>
          </a:effectLst>
        </p:spPr>
        <p:style>
          <a:lnRef idx="2">
            <a:schemeClr val="dk1"/>
          </a:lnRef>
          <a:fillRef idx="1">
            <a:schemeClr val="lt1"/>
          </a:fillRef>
          <a:effectRef idx="0">
            <a:schemeClr val="dk1"/>
          </a:effectRef>
          <a:fontRef idx="minor">
            <a:schemeClr val="dk1"/>
          </a:fontRef>
        </p:style>
        <p:txBody>
          <a:bodyPr>
            <a:noAutofit/>
          </a:bodyPr>
          <a:lstStyle/>
          <a:p>
            <a:pPr>
              <a:buFont typeface="Wingdings" pitchFamily="2" charset="2"/>
              <a:buChar char="Ø"/>
            </a:pPr>
            <a:r>
              <a:rPr lang="az-Latn-AZ" sz="2000" dirty="0" smtClean="0">
                <a:solidFill>
                  <a:schemeClr val="tx1"/>
                </a:solidFill>
                <a:latin typeface="Arial" pitchFamily="34" charset="0"/>
                <a:cs typeface="Arial" pitchFamily="34" charset="0"/>
              </a:rPr>
              <a:t>Azərbaycan Respublikasının Konstitusiyası(1995)</a:t>
            </a:r>
            <a:r>
              <a:rPr lang="en-US" sz="2000" dirty="0" smtClean="0">
                <a:solidFill>
                  <a:schemeClr val="tx1"/>
                </a:solidFill>
                <a:latin typeface="Arial" pitchFamily="34" charset="0"/>
                <a:cs typeface="Arial" pitchFamily="34" charset="0"/>
              </a:rPr>
              <a:t>;</a:t>
            </a:r>
            <a:endParaRPr lang="az-Latn-AZ" sz="2000" dirty="0" smtClean="0">
              <a:solidFill>
                <a:schemeClr val="tx1"/>
              </a:solidFill>
              <a:latin typeface="Arial" pitchFamily="34" charset="0"/>
              <a:cs typeface="Arial" pitchFamily="34" charset="0"/>
            </a:endParaRPr>
          </a:p>
          <a:p>
            <a:endParaRPr lang="en-US" sz="2000" dirty="0" smtClean="0">
              <a:solidFill>
                <a:schemeClr val="tx1"/>
              </a:solidFill>
              <a:latin typeface="Arial" pitchFamily="34" charset="0"/>
              <a:cs typeface="Arial" pitchFamily="34" charset="0"/>
            </a:endParaRPr>
          </a:p>
          <a:p>
            <a:pPr>
              <a:buFont typeface="Wingdings" pitchFamily="2" charset="2"/>
              <a:buChar char="Ø"/>
            </a:pPr>
            <a:r>
              <a:rPr lang="az-Latn-AZ" sz="2000" dirty="0" smtClean="0">
                <a:solidFill>
                  <a:schemeClr val="tx1"/>
                </a:solidFill>
                <a:latin typeface="Arial" pitchFamily="34" charset="0"/>
                <a:cs typeface="Arial" pitchFamily="34" charset="0"/>
              </a:rPr>
              <a:t>Azərbaycanda qadınların rolunun artırılması haqqında </a:t>
            </a:r>
            <a:r>
              <a:rPr lang="en-US" sz="2000" dirty="0" err="1" smtClean="0">
                <a:solidFill>
                  <a:schemeClr val="tx1"/>
                </a:solidFill>
                <a:latin typeface="Arial" pitchFamily="34" charset="0"/>
                <a:cs typeface="Arial" pitchFamily="34" charset="0"/>
              </a:rPr>
              <a:t>Az</a:t>
            </a:r>
            <a:r>
              <a:rPr lang="az-Latn-AZ" sz="2000" dirty="0" smtClean="0">
                <a:solidFill>
                  <a:schemeClr val="tx1"/>
                </a:solidFill>
                <a:latin typeface="Arial" pitchFamily="34" charset="0"/>
                <a:cs typeface="Arial" pitchFamily="34" charset="0"/>
              </a:rPr>
              <a:t>ə</a:t>
            </a:r>
            <a:r>
              <a:rPr lang="en-US" sz="2000" dirty="0" err="1" smtClean="0">
                <a:solidFill>
                  <a:schemeClr val="tx1"/>
                </a:solidFill>
                <a:latin typeface="Arial" pitchFamily="34" charset="0"/>
                <a:cs typeface="Arial" pitchFamily="34" charset="0"/>
              </a:rPr>
              <a:t>rbaycan</a:t>
            </a:r>
            <a:r>
              <a:rPr lang="az-Latn-AZ" sz="2000" dirty="0" smtClean="0">
                <a:solidFill>
                  <a:schemeClr val="tx1"/>
                </a:solidFill>
                <a:latin typeface="Arial" pitchFamily="34" charset="0"/>
                <a:cs typeface="Arial" pitchFamily="34" charset="0"/>
              </a:rPr>
              <a:t> Respublikası Prezidentinin Fərmanı (1998)</a:t>
            </a:r>
            <a:r>
              <a:rPr lang="en-US" sz="2000" dirty="0" smtClean="0">
                <a:solidFill>
                  <a:schemeClr val="tx1"/>
                </a:solidFill>
                <a:latin typeface="Arial" pitchFamily="34" charset="0"/>
                <a:cs typeface="Arial" pitchFamily="34" charset="0"/>
              </a:rPr>
              <a:t>; </a:t>
            </a:r>
            <a:endParaRPr lang="az-Latn-AZ" sz="2000" dirty="0" smtClean="0">
              <a:solidFill>
                <a:schemeClr val="tx1"/>
              </a:solidFill>
              <a:latin typeface="Arial" pitchFamily="34" charset="0"/>
              <a:cs typeface="Arial" pitchFamily="34" charset="0"/>
            </a:endParaRPr>
          </a:p>
          <a:p>
            <a:endParaRPr lang="en-US" sz="2000" dirty="0" smtClean="0">
              <a:solidFill>
                <a:schemeClr val="tx1"/>
              </a:solidFill>
              <a:latin typeface="Arial" pitchFamily="34" charset="0"/>
              <a:cs typeface="Arial" pitchFamily="34" charset="0"/>
            </a:endParaRPr>
          </a:p>
          <a:p>
            <a:pPr>
              <a:buFont typeface="Wingdings" pitchFamily="2" charset="2"/>
              <a:buChar char="Ø"/>
            </a:pPr>
            <a:r>
              <a:rPr lang="az-Latn-AZ" sz="2000" dirty="0" smtClean="0">
                <a:solidFill>
                  <a:schemeClr val="tx1"/>
                </a:solidFill>
                <a:latin typeface="Arial" pitchFamily="34" charset="0"/>
                <a:cs typeface="Arial" pitchFamily="34" charset="0"/>
              </a:rPr>
              <a:t>Azərbaycan Respublikasında dövlət qadın siyasətinin həyata keçirilməsi haqqında </a:t>
            </a:r>
            <a:r>
              <a:rPr lang="en-US" sz="2000" dirty="0" err="1" smtClean="0">
                <a:solidFill>
                  <a:schemeClr val="tx1"/>
                </a:solidFill>
                <a:latin typeface="Arial" pitchFamily="34" charset="0"/>
                <a:cs typeface="Arial" pitchFamily="34" charset="0"/>
              </a:rPr>
              <a:t>Az</a:t>
            </a:r>
            <a:r>
              <a:rPr lang="az-Latn-AZ" sz="2000" dirty="0" smtClean="0">
                <a:solidFill>
                  <a:schemeClr val="tx1"/>
                </a:solidFill>
                <a:latin typeface="Arial" pitchFamily="34" charset="0"/>
                <a:cs typeface="Arial" pitchFamily="34" charset="0"/>
              </a:rPr>
              <a:t>ə</a:t>
            </a:r>
            <a:r>
              <a:rPr lang="en-US" sz="2000" dirty="0" err="1" smtClean="0">
                <a:solidFill>
                  <a:schemeClr val="tx1"/>
                </a:solidFill>
                <a:latin typeface="Arial" pitchFamily="34" charset="0"/>
                <a:cs typeface="Arial" pitchFamily="34" charset="0"/>
              </a:rPr>
              <a:t>rbaycan</a:t>
            </a:r>
            <a:r>
              <a:rPr lang="az-Latn-AZ" sz="2000" dirty="0" smtClean="0">
                <a:solidFill>
                  <a:schemeClr val="tx1"/>
                </a:solidFill>
                <a:latin typeface="Arial" pitchFamily="34" charset="0"/>
                <a:cs typeface="Arial" pitchFamily="34" charset="0"/>
              </a:rPr>
              <a:t> Respublikası Prezidentinin Fərmanı (2000)</a:t>
            </a:r>
            <a:r>
              <a:rPr lang="en-US" sz="2000" dirty="0" smtClean="0">
                <a:solidFill>
                  <a:schemeClr val="tx1"/>
                </a:solidFill>
                <a:latin typeface="Arial" pitchFamily="34" charset="0"/>
                <a:cs typeface="Arial" pitchFamily="34" charset="0"/>
              </a:rPr>
              <a:t>;</a:t>
            </a:r>
            <a:endParaRPr lang="az-Latn-AZ" sz="2000" dirty="0" smtClean="0">
              <a:solidFill>
                <a:schemeClr val="tx1"/>
              </a:solidFill>
              <a:latin typeface="Arial" pitchFamily="34" charset="0"/>
              <a:cs typeface="Arial" pitchFamily="34" charset="0"/>
            </a:endParaRPr>
          </a:p>
          <a:p>
            <a:endParaRPr lang="az-Latn-AZ" sz="2000" dirty="0" smtClean="0">
              <a:solidFill>
                <a:schemeClr val="tx1"/>
              </a:solidFill>
              <a:latin typeface="Arial" pitchFamily="34" charset="0"/>
              <a:cs typeface="Arial" pitchFamily="34" charset="0"/>
            </a:endParaRPr>
          </a:p>
          <a:p>
            <a:pPr>
              <a:buFont typeface="Wingdings" pitchFamily="2" charset="2"/>
              <a:buChar char="Ø"/>
            </a:pPr>
            <a:r>
              <a:rPr lang="en-US" sz="2000" dirty="0" smtClean="0">
                <a:solidFill>
                  <a:schemeClr val="tx1"/>
                </a:solidFill>
                <a:latin typeface="Arial" pitchFamily="34" charset="0"/>
                <a:cs typeface="Arial" pitchFamily="34" charset="0"/>
              </a:rPr>
              <a:t>Gender (</a:t>
            </a:r>
            <a:r>
              <a:rPr lang="en-US" sz="2000" dirty="0" err="1" smtClean="0">
                <a:solidFill>
                  <a:schemeClr val="tx1"/>
                </a:solidFill>
                <a:latin typeface="Arial" pitchFamily="34" charset="0"/>
                <a:cs typeface="Arial" pitchFamily="34" charset="0"/>
              </a:rPr>
              <a:t>kişi</a:t>
            </a:r>
            <a:r>
              <a:rPr lang="en-US"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və</a:t>
            </a:r>
            <a:r>
              <a:rPr lang="en-US"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qadınların</a:t>
            </a:r>
            <a:r>
              <a:rPr lang="en-US"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bərabərliyinin</a:t>
            </a:r>
            <a:r>
              <a:rPr lang="en-US"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təminatları</a:t>
            </a:r>
            <a:r>
              <a:rPr lang="en-US"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haqqında</a:t>
            </a:r>
            <a:r>
              <a:rPr lang="az-Latn-AZ"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Azərbaycan</a:t>
            </a:r>
            <a:r>
              <a:rPr lang="en-US"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Respublikasının</a:t>
            </a:r>
            <a:r>
              <a:rPr lang="en-US" sz="2000" dirty="0" smtClean="0">
                <a:solidFill>
                  <a:schemeClr val="tx1"/>
                </a:solidFill>
                <a:latin typeface="Arial" pitchFamily="34" charset="0"/>
                <a:cs typeface="Arial" pitchFamily="34" charset="0"/>
              </a:rPr>
              <a:t> </a:t>
            </a:r>
            <a:r>
              <a:rPr lang="en-US" sz="2000" dirty="0" err="1" smtClean="0">
                <a:solidFill>
                  <a:schemeClr val="tx1"/>
                </a:solidFill>
                <a:latin typeface="Arial" pitchFamily="34" charset="0"/>
                <a:cs typeface="Arial" pitchFamily="34" charset="0"/>
              </a:rPr>
              <a:t>Qanunu</a:t>
            </a:r>
            <a:r>
              <a:rPr lang="az-Latn-AZ" sz="2000" dirty="0" smtClean="0">
                <a:solidFill>
                  <a:schemeClr val="tx1"/>
                </a:solidFill>
                <a:latin typeface="Arial" pitchFamily="34" charset="0"/>
                <a:cs typeface="Arial" pitchFamily="34" charset="0"/>
              </a:rPr>
              <a:t> (2006)</a:t>
            </a:r>
            <a:r>
              <a:rPr lang="en-US" sz="2000" dirty="0" smtClean="0">
                <a:solidFill>
                  <a:schemeClr val="tx1"/>
                </a:solidFill>
                <a:latin typeface="Arial" pitchFamily="34" charset="0"/>
                <a:cs typeface="Arial" pitchFamily="34" charset="0"/>
              </a:rPr>
              <a:t>;</a:t>
            </a:r>
            <a:br>
              <a:rPr lang="en-US" sz="2000" dirty="0" smtClean="0">
                <a:solidFill>
                  <a:schemeClr val="tx1"/>
                </a:solidFill>
                <a:latin typeface="Arial" pitchFamily="34" charset="0"/>
                <a:cs typeface="Arial" pitchFamily="34" charset="0"/>
              </a:rPr>
            </a:br>
            <a:endParaRPr lang="az-Latn-AZ" sz="2000" dirty="0" smtClean="0">
              <a:solidFill>
                <a:schemeClr val="tx1"/>
              </a:solidFill>
              <a:latin typeface="Arial" pitchFamily="34" charset="0"/>
              <a:cs typeface="Arial" pitchFamily="34" charset="0"/>
            </a:endParaRPr>
          </a:p>
          <a:p>
            <a:pPr>
              <a:buFont typeface="Wingdings" pitchFamily="2" charset="2"/>
              <a:buChar char="Ø"/>
            </a:pPr>
            <a:r>
              <a:rPr lang="ru-RU" sz="2000" dirty="0" err="1" smtClean="0">
                <a:solidFill>
                  <a:schemeClr val="tx1"/>
                </a:solidFill>
                <a:latin typeface="Arial" pitchFamily="34" charset="0"/>
                <a:cs typeface="Arial" pitchFamily="34" charset="0"/>
              </a:rPr>
              <a:t>Məişət zorakılığının qarşısının alınması haqqında</a:t>
            </a:r>
            <a:r>
              <a:rPr lang="az-Latn-AZ" sz="2000" dirty="0" smtClean="0">
                <a:solidFill>
                  <a:schemeClr val="tx1"/>
                </a:solidFill>
                <a:latin typeface="Arial" pitchFamily="34" charset="0"/>
                <a:cs typeface="Arial" pitchFamily="34" charset="0"/>
              </a:rPr>
              <a:t> </a:t>
            </a:r>
            <a:r>
              <a:rPr lang="ru-RU" sz="2000" dirty="0" err="1" smtClean="0">
                <a:solidFill>
                  <a:schemeClr val="tx1"/>
                </a:solidFill>
                <a:latin typeface="Arial" pitchFamily="34" charset="0"/>
                <a:cs typeface="Arial" pitchFamily="34" charset="0"/>
              </a:rPr>
              <a:t>Azərbaycan Respublikasının Qanunu</a:t>
            </a:r>
            <a:r>
              <a:rPr lang="az-Latn-AZ" sz="2000" dirty="0" smtClean="0">
                <a:solidFill>
                  <a:schemeClr val="tx1"/>
                </a:solidFill>
                <a:latin typeface="Arial" pitchFamily="34" charset="0"/>
                <a:cs typeface="Arial" pitchFamily="34" charset="0"/>
              </a:rPr>
              <a:t> (2010)</a:t>
            </a:r>
            <a:r>
              <a:rPr lang="en-US" sz="2000" dirty="0" smtClean="0">
                <a:solidFill>
                  <a:schemeClr val="tx1"/>
                </a:solidFill>
                <a:latin typeface="Arial" pitchFamily="34" charset="0"/>
                <a:cs typeface="Arial" pitchFamily="34" charset="0"/>
              </a:rPr>
              <a:t>;</a:t>
            </a:r>
            <a:endParaRPr lang="az-Latn-AZ" sz="2000" dirty="0" smtClean="0">
              <a:solidFill>
                <a:schemeClr val="tx1"/>
              </a:solidFill>
              <a:latin typeface="Arial" pitchFamily="34" charset="0"/>
              <a:cs typeface="Arial" pitchFamily="34" charset="0"/>
            </a:endParaRPr>
          </a:p>
          <a:p>
            <a:r>
              <a:rPr lang="en-US" sz="2000" dirty="0" smtClean="0">
                <a:solidFill>
                  <a:schemeClr val="tx1"/>
                </a:solidFill>
                <a:latin typeface="Arial" pitchFamily="34" charset="0"/>
                <a:cs typeface="Arial" pitchFamily="34" charset="0"/>
              </a:rPr>
              <a:t/>
            </a:r>
            <a:br>
              <a:rPr lang="en-US" sz="2000" dirty="0" smtClean="0">
                <a:solidFill>
                  <a:schemeClr val="tx1"/>
                </a:solidFill>
                <a:latin typeface="Arial" pitchFamily="34" charset="0"/>
                <a:cs typeface="Arial" pitchFamily="34" charset="0"/>
              </a:rPr>
            </a:br>
            <a:endParaRPr lang="az-Latn-AZ" sz="20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dissolv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dissolve">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0" y="0"/>
            <a:ext cx="7745413" cy="1071563"/>
          </a:xfrm>
          <a:noFill/>
          <a:ln>
            <a:noFill/>
          </a:ln>
        </p:spPr>
        <p:style>
          <a:lnRef idx="2">
            <a:schemeClr val="dk1"/>
          </a:lnRef>
          <a:fillRef idx="1">
            <a:schemeClr val="lt1"/>
          </a:fillRef>
          <a:effectRef idx="0">
            <a:schemeClr val="dk1"/>
          </a:effectRef>
          <a:fontRef idx="minor">
            <a:schemeClr val="dk1"/>
          </a:fontRef>
        </p:style>
        <p:txBody>
          <a:bodyPr>
            <a:noAutofit/>
            <a:scene3d>
              <a:camera prst="orthographicFront"/>
              <a:lightRig rig="soft" dir="t"/>
            </a:scene3d>
            <a:sp3d prstMaterial="softEdge">
              <a:bevelT w="25400" h="25400"/>
            </a:sp3d>
          </a:bodyPr>
          <a:lstStyle/>
          <a:p>
            <a:pPr algn="ctr"/>
            <a:r>
              <a:rPr lang="en-US" sz="2400" b="1" dirty="0" smtClean="0">
                <a:solidFill>
                  <a:schemeClr val="tx1"/>
                </a:solidFill>
                <a:latin typeface="Arial" pitchFamily="34" charset="0"/>
                <a:cs typeface="Arial" pitchFamily="34" charset="0"/>
              </a:rPr>
              <a:t/>
            </a:r>
            <a:br>
              <a:rPr lang="en-US" sz="2400" b="1" dirty="0" smtClean="0">
                <a:solidFill>
                  <a:schemeClr val="tx1"/>
                </a:solidFill>
                <a:latin typeface="Arial" pitchFamily="34" charset="0"/>
                <a:cs typeface="Arial" pitchFamily="34" charset="0"/>
              </a:rPr>
            </a:br>
            <a:r>
              <a:rPr lang="az-Latn-AZ" sz="2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az-Latn-AZ" sz="24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ru-RU" sz="24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Содержимое 1"/>
          <p:cNvSpPr>
            <a:spLocks noGrp="1"/>
          </p:cNvSpPr>
          <p:nvPr>
            <p:ph idx="4294967295"/>
          </p:nvPr>
        </p:nvSpPr>
        <p:spPr>
          <a:xfrm>
            <a:off x="928662" y="785794"/>
            <a:ext cx="8001056" cy="5572142"/>
          </a:xfrm>
        </p:spPr>
        <p:txBody>
          <a:bodyPr>
            <a:noAutofit/>
          </a:bodyPr>
          <a:lstStyle/>
          <a:p>
            <a:pPr>
              <a:buFont typeface="Wingdings" pitchFamily="2" charset="2"/>
              <a:buChar char="q"/>
            </a:pPr>
            <a:r>
              <a:rPr lang="en-US" sz="2000" b="1" dirty="0" smtClean="0">
                <a:latin typeface="Arial" pitchFamily="34" charset="0"/>
                <a:cs typeface="Arial" pitchFamily="34" charset="0"/>
              </a:rPr>
              <a:t>“</a:t>
            </a:r>
            <a:r>
              <a:rPr lang="az-Latn-AZ" sz="2000" b="1" dirty="0" smtClean="0">
                <a:latin typeface="Arial" pitchFamily="34" charset="0"/>
                <a:cs typeface="Arial" pitchFamily="34" charset="0"/>
              </a:rPr>
              <a:t>2008-2015-ci illərdə Azərbaycan Respublikasında yoxsulluğun azaldılması və davamlı inkişaf Dövlət Proqramı</a:t>
            </a:r>
            <a:r>
              <a:rPr lang="en-US" sz="2000" b="1" dirty="0" smtClean="0">
                <a:latin typeface="Arial" pitchFamily="34" charset="0"/>
                <a:cs typeface="Arial" pitchFamily="34" charset="0"/>
              </a:rPr>
              <a:t>”;</a:t>
            </a:r>
          </a:p>
          <a:p>
            <a:pPr>
              <a:buFont typeface="Wingdings" pitchFamily="2" charset="2"/>
              <a:buChar char="q"/>
            </a:pPr>
            <a:r>
              <a:rPr lang="az-Latn-AZ" sz="2000" b="1" dirty="0" smtClean="0">
                <a:latin typeface="Arial" pitchFamily="34" charset="0"/>
                <a:cs typeface="Arial" pitchFamily="34" charset="0"/>
              </a:rPr>
              <a:t>“Azərbaycan Respublikasının Məşğulluq Strategiyasının həyata keçirilməsi üzrə 2011-2015-ci illər üçün Dövlət Proqramı”;</a:t>
            </a:r>
            <a:endParaRPr lang="en-US" sz="2000" b="1" dirty="0" smtClean="0">
              <a:latin typeface="Arial" pitchFamily="34" charset="0"/>
              <a:cs typeface="Arial" pitchFamily="34" charset="0"/>
            </a:endParaRPr>
          </a:p>
          <a:p>
            <a:pPr>
              <a:buFont typeface="Wingdings" pitchFamily="2" charset="2"/>
              <a:buChar char="q"/>
            </a:pPr>
            <a:r>
              <a:rPr lang="az-Latn-AZ" sz="2000" b="1" dirty="0" smtClean="0">
                <a:latin typeface="Arial" pitchFamily="34" charset="0"/>
                <a:cs typeface="Arial" pitchFamily="34" charset="0"/>
              </a:rPr>
              <a:t>“Azərbaycan Respublikası regionlarının sosial-iqtisadi inkişafı Dövlət Proqramı” (2004-2008, 2009-2013, 2014-2018-ci illər);</a:t>
            </a:r>
            <a:endParaRPr lang="az-Latn-AZ" sz="2000" b="1" dirty="0">
              <a:latin typeface="Arial" pitchFamily="34" charset="0"/>
              <a:cs typeface="Arial" pitchFamily="34" charset="0"/>
            </a:endParaRPr>
          </a:p>
          <a:p>
            <a:pPr>
              <a:buFont typeface="Wingdings" pitchFamily="2" charset="2"/>
              <a:buChar char="q"/>
              <a:tabLst>
                <a:tab pos="0" algn="l"/>
              </a:tabLst>
            </a:pPr>
            <a:r>
              <a:rPr lang="ru-RU" sz="2000" b="1" dirty="0" err="1" smtClean="0">
                <a:latin typeface="Arial" pitchFamily="34" charset="0"/>
                <a:cs typeface="Arial" pitchFamily="34" charset="0"/>
              </a:rPr>
              <a:t>Azərbaycan Respublikasında insan</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hüquq</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və azadlıqlarının müdafiəsinin səmərəliliyini artırmaq sahəsində Milli</a:t>
            </a:r>
            <a:r>
              <a:rPr lang="ru-RU" sz="2000" b="1" dirty="0" smtClean="0">
                <a:latin typeface="Arial" pitchFamily="34" charset="0"/>
                <a:cs typeface="Arial" pitchFamily="34" charset="0"/>
              </a:rPr>
              <a:t> </a:t>
            </a:r>
            <a:r>
              <a:rPr lang="ru-RU" sz="2000" b="1" dirty="0" err="1" smtClean="0">
                <a:latin typeface="Arial" pitchFamily="34" charset="0"/>
                <a:cs typeface="Arial" pitchFamily="34" charset="0"/>
              </a:rPr>
              <a:t>Fəaliyyət Proqramı</a:t>
            </a:r>
            <a:r>
              <a:rPr lang="az-Latn-AZ" sz="2000" b="1" dirty="0" smtClean="0">
                <a:latin typeface="Arial" pitchFamily="34" charset="0"/>
                <a:cs typeface="Arial" pitchFamily="34" charset="0"/>
              </a:rPr>
              <a:t> (2011)</a:t>
            </a:r>
            <a:r>
              <a:rPr lang="az-Latn-AZ" sz="2000" b="1" dirty="0">
                <a:latin typeface="Arial" pitchFamily="34" charset="0"/>
                <a:cs typeface="Arial" pitchFamily="34" charset="0"/>
              </a:rPr>
              <a:t>;</a:t>
            </a:r>
            <a:endParaRPr lang="en-US" sz="2000" b="1" dirty="0" smtClean="0">
              <a:latin typeface="Arial" pitchFamily="34" charset="0"/>
              <a:cs typeface="Arial" pitchFamily="34" charset="0"/>
            </a:endParaRPr>
          </a:p>
          <a:p>
            <a:pPr>
              <a:buFont typeface="Wingdings" pitchFamily="2" charset="2"/>
              <a:buChar char="q"/>
            </a:pPr>
            <a:r>
              <a:rPr lang="az-Latn-AZ" sz="2000" b="1" dirty="0" smtClean="0">
                <a:latin typeface="Arial" pitchFamily="34" charset="0"/>
                <a:cs typeface="Arial" pitchFamily="34" charset="0"/>
              </a:rPr>
              <a:t>Sahibkarlığa Kömək Milli Fondunun yaradılması (2002); </a:t>
            </a:r>
            <a:endParaRPr lang="en-US" sz="2000" b="1" dirty="0" smtClean="0">
              <a:latin typeface="Arial" pitchFamily="34" charset="0"/>
              <a:cs typeface="Arial" pitchFamily="34" charset="0"/>
            </a:endParaRPr>
          </a:p>
          <a:p>
            <a:pPr>
              <a:buFont typeface="Wingdings" pitchFamily="2" charset="2"/>
              <a:buChar char="q"/>
            </a:pPr>
            <a:r>
              <a:rPr lang="az-Latn-AZ" sz="2000" b="1" dirty="0" smtClean="0">
                <a:latin typeface="Arial" pitchFamily="34" charset="0"/>
                <a:cs typeface="Arial" pitchFamily="34" charset="0"/>
              </a:rPr>
              <a:t>Azərbaycan Respublikasının İnsan alverinə qarşı mübarizə üzrə Milli Fəaliyyət Planı  (2014-2018-cü illər);</a:t>
            </a:r>
          </a:p>
          <a:p>
            <a:pPr>
              <a:buFont typeface="Wingdings" pitchFamily="2" charset="2"/>
              <a:buChar char="q"/>
            </a:pPr>
            <a:r>
              <a:rPr lang="az-Latn-AZ" sz="2000" b="1" dirty="0" smtClean="0">
                <a:latin typeface="Arial" pitchFamily="34" charset="0"/>
                <a:cs typeface="Arial" pitchFamily="34" charset="0"/>
              </a:rPr>
              <a:t> “Ana və uşaqların sağlamlığının yaxşılaşdırılmasına 2014-2020-ci illər üçün Dövlət Proqramı”;</a:t>
            </a:r>
          </a:p>
          <a:p>
            <a:pPr>
              <a:buNone/>
            </a:pPr>
            <a:endParaRPr lang="ru-RU"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14313"/>
            <a:ext cx="4143405" cy="1357300"/>
          </a:xfr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numCol="1" anchorCtr="0" compatLnSpc="1">
            <a:prstTxWarp prst="textNoShape">
              <a:avLst/>
            </a:prstTxWarp>
            <a:normAutofit/>
          </a:bodyPr>
          <a:lstStyle/>
          <a:p>
            <a:pPr algn="ctr"/>
            <a:r>
              <a:rPr lang="az-Latn-AZ" sz="2400" b="1" dirty="0" smtClean="0">
                <a:solidFill>
                  <a:schemeClr val="tx1"/>
                </a:solidFill>
                <a:effectLst>
                  <a:outerShdw blurRad="38100" dist="38100" dir="2700000" algn="tl">
                    <a:srgbClr val="FFFFFF"/>
                  </a:outerShdw>
                </a:effectLst>
                <a:latin typeface="Arial" pitchFamily="34" charset="0"/>
                <a:cs typeface="Arial" pitchFamily="34" charset="0"/>
              </a:rPr>
              <a:t>“Azərbaycan 2020:Gələcəyə baxış” İnkişaf Konsepsiyası</a:t>
            </a:r>
            <a:endParaRPr lang="ru-RU" sz="2400" b="1" dirty="0" smtClean="0">
              <a:solidFill>
                <a:schemeClr val="tx1"/>
              </a:solidFill>
              <a:effectLst>
                <a:outerShdw blurRad="38100" dist="38100" dir="2700000" algn="tl">
                  <a:srgbClr val="FFFFFF"/>
                </a:outerShdw>
              </a:effectLst>
              <a:latin typeface="Arial" pitchFamily="34" charset="0"/>
              <a:cs typeface="Arial" pitchFamily="34" charset="0"/>
            </a:endParaRPr>
          </a:p>
        </p:txBody>
      </p:sp>
      <p:sp>
        <p:nvSpPr>
          <p:cNvPr id="3" name="Содержимое 2"/>
          <p:cNvSpPr>
            <a:spLocks noGrp="1"/>
          </p:cNvSpPr>
          <p:nvPr>
            <p:ph idx="1"/>
          </p:nvPr>
        </p:nvSpPr>
        <p:spPr>
          <a:xfrm>
            <a:off x="285751" y="4357694"/>
            <a:ext cx="4143373" cy="2000244"/>
          </a:xfrm>
        </p:spPr>
        <p:txBody>
          <a:bodyPr>
            <a:normAutofit lnSpcReduction="10000"/>
          </a:bodyPr>
          <a:lstStyle/>
          <a:p>
            <a:pPr>
              <a:lnSpc>
                <a:spcPct val="90000"/>
              </a:lnSpc>
              <a:buFont typeface="Wingdings 2" pitchFamily="18" charset="2"/>
              <a:buNone/>
            </a:pPr>
            <a:r>
              <a:rPr lang="az-Latn-AZ" sz="1600" dirty="0" smtClean="0">
                <a:latin typeface="Arial" pitchFamily="34" charset="0"/>
                <a:cs typeface="Arial" pitchFamily="34" charset="0"/>
              </a:rPr>
              <a:t>7.</a:t>
            </a:r>
            <a:r>
              <a:rPr lang="en-US" sz="1600" dirty="0" smtClean="0">
                <a:latin typeface="Arial" pitchFamily="34" charset="0"/>
                <a:cs typeface="Arial" pitchFamily="34" charset="0"/>
              </a:rPr>
              <a:t>  </a:t>
            </a:r>
            <a:r>
              <a:rPr lang="az-Latn-AZ" sz="1600" dirty="0" smtClean="0">
                <a:latin typeface="Arial" pitchFamily="34" charset="0"/>
                <a:cs typeface="Arial" pitchFamily="34" charset="0"/>
              </a:rPr>
              <a:t> </a:t>
            </a:r>
            <a:r>
              <a:rPr lang="az-Latn-AZ" sz="1600" b="1" dirty="0" smtClean="0">
                <a:latin typeface="Arial" pitchFamily="34" charset="0"/>
                <a:cs typeface="Arial" pitchFamily="34" charset="0"/>
              </a:rPr>
              <a:t>İnsan kapitalının inkişafı və səmərəli sosial müdafiə sisteminin qurulması</a:t>
            </a:r>
          </a:p>
          <a:p>
            <a:pPr>
              <a:lnSpc>
                <a:spcPct val="90000"/>
              </a:lnSpc>
              <a:buFont typeface="Wingdings 2" pitchFamily="18" charset="2"/>
              <a:buNone/>
            </a:pPr>
            <a:r>
              <a:rPr lang="az-Latn-AZ" sz="1600" b="1" dirty="0" smtClean="0">
                <a:latin typeface="Arial" pitchFamily="34" charset="0"/>
                <a:cs typeface="Arial" pitchFamily="34" charset="0"/>
              </a:rPr>
              <a:t>7.1. Əhalinin sağlamlığı və səhiyyə sahəsində qarşıda duran başlıca vəzifələr;</a:t>
            </a:r>
          </a:p>
          <a:p>
            <a:pPr>
              <a:lnSpc>
                <a:spcPct val="90000"/>
              </a:lnSpc>
              <a:buFont typeface="Wingdings 2" pitchFamily="18" charset="2"/>
              <a:buNone/>
            </a:pPr>
            <a:r>
              <a:rPr lang="az-Latn-AZ" sz="1600" b="1" dirty="0" smtClean="0">
                <a:latin typeface="Arial" pitchFamily="34" charset="0"/>
                <a:cs typeface="Arial" pitchFamily="34" charset="0"/>
              </a:rPr>
              <a:t>7.2. Müasir təhsil sisteminin formalaşdırılması;</a:t>
            </a:r>
          </a:p>
          <a:p>
            <a:pPr>
              <a:lnSpc>
                <a:spcPct val="90000"/>
              </a:lnSpc>
              <a:buFont typeface="Wingdings 2" pitchFamily="18" charset="2"/>
              <a:buNone/>
            </a:pPr>
            <a:r>
              <a:rPr lang="az-Latn-AZ" sz="1600" b="1" dirty="0" smtClean="0">
                <a:latin typeface="Arial" pitchFamily="34" charset="0"/>
                <a:cs typeface="Arial" pitchFamily="34" charset="0"/>
              </a:rPr>
              <a:t>7.4. Gender bərabərliyinin təmin olunması və ailənin inkişafı.</a:t>
            </a:r>
          </a:p>
          <a:p>
            <a:pPr>
              <a:lnSpc>
                <a:spcPct val="90000"/>
              </a:lnSpc>
              <a:buFont typeface="Wingdings 2" pitchFamily="18" charset="2"/>
              <a:buNone/>
            </a:pPr>
            <a:endParaRPr lang="az-Latn-AZ" sz="1600" b="1" dirty="0" smtClean="0">
              <a:latin typeface="Arial" pitchFamily="34" charset="0"/>
              <a:cs typeface="Arial" pitchFamily="34" charset="0"/>
            </a:endParaRPr>
          </a:p>
        </p:txBody>
      </p:sp>
      <p:pic>
        <p:nvPicPr>
          <p:cNvPr id="10244" name="Picture 3" descr="C:\Users\User\Desktop\thumb325_20121204013724959.jpg"/>
          <p:cNvPicPr>
            <a:picLocks noChangeAspect="1" noChangeArrowheads="1"/>
          </p:cNvPicPr>
          <p:nvPr/>
        </p:nvPicPr>
        <p:blipFill>
          <a:blip r:embed="rId2"/>
          <a:srcRect/>
          <a:stretch>
            <a:fillRect/>
          </a:stretch>
        </p:blipFill>
        <p:spPr bwMode="auto">
          <a:xfrm>
            <a:off x="500034" y="1714488"/>
            <a:ext cx="3505200" cy="2357437"/>
          </a:xfrm>
          <a:prstGeom prst="rect">
            <a:avLst/>
          </a:prstGeom>
          <a:noFill/>
          <a:ln w="9525">
            <a:noFill/>
            <a:miter lim="800000"/>
            <a:headEnd/>
            <a:tailEnd/>
          </a:ln>
        </p:spPr>
      </p:pic>
      <p:sp>
        <p:nvSpPr>
          <p:cNvPr id="5" name="Прямоугольник 4"/>
          <p:cNvSpPr/>
          <p:nvPr/>
        </p:nvSpPr>
        <p:spPr>
          <a:xfrm>
            <a:off x="4714876" y="2357430"/>
            <a:ext cx="4071966" cy="3847207"/>
          </a:xfrm>
          <a:prstGeom prst="rect">
            <a:avLst/>
          </a:prstGeom>
        </p:spPr>
        <p:txBody>
          <a:bodyPr wrap="square">
            <a:spAutoFit/>
          </a:bodyPr>
          <a:lstStyle/>
          <a:p>
            <a:pPr algn="ctr"/>
            <a:r>
              <a:rPr lang="tr-TR" sz="1600" b="1" dirty="0" smtClean="0">
                <a:latin typeface="Arial" pitchFamily="34" charset="0"/>
                <a:cs typeface="Arial" pitchFamily="34" charset="0"/>
              </a:rPr>
              <a:t>Azərbaycan Respublikasının </a:t>
            </a:r>
          </a:p>
          <a:p>
            <a:pPr algn="ctr"/>
            <a:r>
              <a:rPr lang="tr-TR" sz="1600" b="1" dirty="0" smtClean="0">
                <a:latin typeface="Arial" pitchFamily="34" charset="0"/>
                <a:cs typeface="Arial" pitchFamily="34" charset="0"/>
              </a:rPr>
              <a:t>milli iqtisadiyyat perspektivi üzrə </a:t>
            </a:r>
          </a:p>
          <a:p>
            <a:pPr algn="ctr"/>
            <a:r>
              <a:rPr lang="tr-TR" sz="1600" b="1" dirty="0" smtClean="0">
                <a:latin typeface="Arial" pitchFamily="34" charset="0"/>
                <a:cs typeface="Arial" pitchFamily="34" charset="0"/>
              </a:rPr>
              <a:t>Strateji Yol Xəritəsi</a:t>
            </a:r>
            <a:endParaRPr lang="az-Latn-AZ" sz="1600" b="1" dirty="0" smtClean="0">
              <a:latin typeface="Arial" pitchFamily="34" charset="0"/>
              <a:cs typeface="Arial" pitchFamily="34" charset="0"/>
            </a:endParaRPr>
          </a:p>
          <a:p>
            <a:pPr algn="ctr"/>
            <a:endParaRPr lang="az-Latn-AZ" sz="1600" b="1" dirty="0" smtClean="0">
              <a:latin typeface="Arial" pitchFamily="34" charset="0"/>
              <a:cs typeface="Arial" pitchFamily="34" charset="0"/>
            </a:endParaRPr>
          </a:p>
          <a:p>
            <a:pPr algn="just"/>
            <a:r>
              <a:rPr lang="tr-TR" sz="1600" b="1" dirty="0" smtClean="0">
                <a:latin typeface="Arial" pitchFamily="34" charset="0"/>
                <a:cs typeface="Arial" pitchFamily="34" charset="0"/>
              </a:rPr>
              <a:t> Azərbaycan Respublikası Prezidentinin "Milli iqtisadiyyat və iqtisadiyyatın əsas sektorları üzrə strateji yol xəritəsinin başlıca istiqamətləri"nin təsdiqi və bundan irəli gələn məsələlər haqqında”  2016-cı il 16 mart tarixli 1897 nömrəli Sərəncamına müvafiq olaraq milli iqtisadiyyat və iqtisadiyyatın 11 sektoru üzrə ümumilikdə 12 strateji yol xəritəsi  hazırlanmışdır</a:t>
            </a:r>
            <a:r>
              <a:rPr lang="tr-TR" b="1" dirty="0" smtClean="0">
                <a:latin typeface="Arial" pitchFamily="34" charset="0"/>
                <a:cs typeface="Arial" pitchFamily="34" charset="0"/>
              </a:rPr>
              <a:t>. </a:t>
            </a:r>
            <a:endParaRPr lang="az-Latn-AZ" b="1" dirty="0" smtClean="0">
              <a:latin typeface="Arial" pitchFamily="34" charset="0"/>
              <a:cs typeface="Arial" pitchFamily="34" charset="0"/>
            </a:endParaRPr>
          </a:p>
          <a:p>
            <a:pPr algn="just"/>
            <a:endParaRPr lang="az-Latn-AZ" b="1" dirty="0" smtClean="0">
              <a:latin typeface="Arial" pitchFamily="34" charset="0"/>
              <a:cs typeface="Arial" pitchFamily="34" charset="0"/>
            </a:endParaRPr>
          </a:p>
        </p:txBody>
      </p:sp>
      <p:pic>
        <p:nvPicPr>
          <p:cNvPr id="6" name="Picture 2" descr="C:\Users\Aynur\Desktop\загружено (5).jpg"/>
          <p:cNvPicPr>
            <a:picLocks noChangeAspect="1" noChangeArrowheads="1"/>
          </p:cNvPicPr>
          <p:nvPr/>
        </p:nvPicPr>
        <p:blipFill>
          <a:blip r:embed="rId3"/>
          <a:srcRect/>
          <a:stretch>
            <a:fillRect/>
          </a:stretch>
        </p:blipFill>
        <p:spPr bwMode="auto">
          <a:xfrm>
            <a:off x="5929322" y="357166"/>
            <a:ext cx="1524000" cy="165735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857232"/>
            <a:ext cx="5572164" cy="5016758"/>
          </a:xfrm>
          <a:prstGeom prst="rect">
            <a:avLst/>
          </a:prstGeom>
        </p:spPr>
        <p:txBody>
          <a:bodyPr wrap="square">
            <a:spAutoFit/>
          </a:bodyPr>
          <a:lstStyle/>
          <a:p>
            <a:pPr algn="just"/>
            <a:r>
              <a:rPr lang="az-Latn-AZ" sz="2000" b="1" dirty="0" smtClean="0">
                <a:latin typeface="Arial" pitchFamily="34" charset="0"/>
                <a:cs typeface="Arial" pitchFamily="34" charset="0"/>
              </a:rPr>
              <a:t>        Azərbaycan, BMT-nin digər 193 üzvü kimi, 2015-ci ilin sentyabrında BMT Sammitində “Dünyamızın yeniləşməsi: 2030-cu ilə qədər olan dövr üçün sabit inkişaf sahəsində Gündəliyi”ni imzalamışdır. </a:t>
            </a:r>
          </a:p>
          <a:p>
            <a:pPr algn="just"/>
            <a:r>
              <a:rPr lang="az-Latn-AZ" sz="2000" b="1" dirty="0">
                <a:latin typeface="Arial" pitchFamily="34" charset="0"/>
                <a:cs typeface="Arial" pitchFamily="34" charset="0"/>
              </a:rPr>
              <a:t> </a:t>
            </a:r>
            <a:r>
              <a:rPr lang="az-Latn-AZ" sz="2000" b="1" dirty="0" smtClean="0">
                <a:latin typeface="Arial" pitchFamily="34" charset="0"/>
                <a:cs typeface="Arial" pitchFamily="34" charset="0"/>
              </a:rPr>
              <a:t>      Bununla, ölkə bu kollektiv təşəbbüsə qoşularaq, heç bir kəsin bu prosesdən kənarda qalmamasına söz verməklə, dünyanı dayanıqlı və güclü edəcək təxirəsalınmaz, cəsarətli və transformativ tədbirlərin həyata keçirilməsi öhdəliyini öz üzərinə götürmüşdür.</a:t>
            </a:r>
          </a:p>
          <a:p>
            <a:pPr algn="just"/>
            <a:r>
              <a:rPr lang="az-Latn-AZ" sz="2000" b="1" dirty="0">
                <a:latin typeface="Arial" pitchFamily="34" charset="0"/>
                <a:cs typeface="Arial" pitchFamily="34" charset="0"/>
              </a:rPr>
              <a:t> </a:t>
            </a:r>
            <a:r>
              <a:rPr lang="az-Latn-AZ" sz="2000" b="1" dirty="0" smtClean="0">
                <a:latin typeface="Arial" pitchFamily="34" charset="0"/>
                <a:cs typeface="Arial" pitchFamily="34" charset="0"/>
              </a:rPr>
              <a:t>     Dayanıqlı İnkişaf Məqsədləri 2016-2030-cu illəri əhatə edir. 17 məqsəd və bu məqsədlərə çatmaq üçün 169 hədəf müəyyələşib </a:t>
            </a:r>
            <a:endParaRPr lang="ru-RU" sz="2000" b="1" dirty="0">
              <a:latin typeface="Arial" pitchFamily="34" charset="0"/>
              <a:cs typeface="Arial" pitchFamily="34" charset="0"/>
            </a:endParaRPr>
          </a:p>
        </p:txBody>
      </p:sp>
      <p:pic>
        <p:nvPicPr>
          <p:cNvPr id="44037" name="Picture 5" descr="C:\Users\Fujitsu\Desktop\56.jpeg"/>
          <p:cNvPicPr>
            <a:picLocks noChangeAspect="1" noChangeArrowheads="1"/>
          </p:cNvPicPr>
          <p:nvPr/>
        </p:nvPicPr>
        <p:blipFill>
          <a:blip r:embed="rId2" cstate="print"/>
          <a:srcRect/>
          <a:stretch>
            <a:fillRect/>
          </a:stretch>
        </p:blipFill>
        <p:spPr bwMode="auto">
          <a:xfrm>
            <a:off x="6429388" y="1142984"/>
            <a:ext cx="2304256" cy="3936437"/>
          </a:xfrm>
          <a:prstGeom prst="rect">
            <a:avLst/>
          </a:prstGeom>
          <a:noFill/>
          <a:ln>
            <a:noFill/>
          </a:ln>
          <a:effectLst>
            <a:glow rad="2286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arn(inHorizontal)">
                                      <p:cBhvr>
                                        <p:cTn id="14"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2714612" y="357166"/>
            <a:ext cx="6143668" cy="618630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z-Latn-AZ"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Azərbaycan Respublikası öz</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dövlət quruculuğunda</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sosial-iqtisadi</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problemlərin həllində tutduğu</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strateji</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yolla</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gedir</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Bizim</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bu</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yolumuz</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Azərbaycanda demokratik</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hüquqi</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sivilizasiyalı dövlət qurmaqdan</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demokratik</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prinsipləri gündən-günə inkişaf</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etdirməkdən, dünyanın  əldə etdiyi</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bütün</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demokratik</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nailiyyətləri Azərbaycanda yaymaqdan</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onlardan</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bəhrələnməkdən ibarətdir</a:t>
            </a:r>
            <a:r>
              <a:rPr kumimoji="0" lang="az-Latn-AZ"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z-Latn-AZ" b="1" i="0" u="none" strike="noStrike" cap="none" normalizeH="0" baseline="0" dirty="0" smtClean="0">
                <a:ln>
                  <a:noFill/>
                </a:ln>
                <a:solidFill>
                  <a:schemeClr val="tx1"/>
                </a:solidFill>
                <a:effectLst/>
                <a:latin typeface="Arial" pitchFamily="34" charset="0"/>
                <a:ea typeface="Calibri" pitchFamily="34" charset="0"/>
                <a:cs typeface="Arial" pitchFamily="34" charset="0"/>
              </a:rPr>
              <a:t>Ümummilli Lider Heydər Əliyev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az-Latn-AZ" b="0"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endParaRPr lang="en-US" dirty="0">
              <a:solidFill>
                <a:srgbClr val="000000"/>
              </a:solidFill>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az-Latn-AZ" b="0" i="0" u="none" strike="noStrike" cap="none" normalizeH="0" baseline="0" dirty="0" smtClean="0">
                <a:ln>
                  <a:noFill/>
                </a:ln>
                <a:effectLst/>
                <a:latin typeface="Arial" pitchFamily="34" charset="0"/>
                <a:ea typeface="Calibri" pitchFamily="34" charset="0"/>
                <a:cs typeface="Arial" pitchFamily="34" charset="0"/>
              </a:rPr>
              <a:t>   “Güclü iqtisadiyyat, güclü sosial siyasət, vətəndaş cəmiyyətinin möhkəmləndirilməsi, qanunun aliliyinin bərqərar olunması, demokratiyanın inkişafı, siyasi islahatların aparılması və dərinləşməsi - bütün bunlar Azərbaycanı hərtərəfli inkişaf etdirmək üçün vacib amillərdir. Onların hamısı Azərbaycanda vardır və bütün istiqamətlərdə islahatlar aparılır. Bizim əməlimizlə sözümüz arasında heç bir fərq yoxdur. Biz müstəqil siyasət aparırıq, öz gücümüzə arxalanırıq, öz hesabımıza yaşayırıq”.</a:t>
            </a:r>
            <a:endParaRPr kumimoji="0" lang="ru-RU" b="0" i="0" u="none" strike="noStrike" cap="none" normalizeH="0" baseline="0" dirty="0" smtClean="0">
              <a:ln>
                <a:noFill/>
              </a:ln>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z-Latn-AZ" b="0"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endParaRPr kumimoji="0" lang="en-US"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az-Latn-AZ" b="1" i="0" u="none" strike="noStrike" cap="none" normalizeH="0" baseline="0" dirty="0" smtClean="0">
                <a:ln>
                  <a:noFill/>
                </a:ln>
                <a:solidFill>
                  <a:srgbClr val="000000"/>
                </a:solidFill>
                <a:effectLst/>
                <a:latin typeface="Arial" pitchFamily="34" charset="0"/>
                <a:ea typeface="Calibri" pitchFamily="34" charset="0"/>
                <a:cs typeface="Arial" pitchFamily="34" charset="0"/>
              </a:rPr>
              <a:t>Azərbaycan Respublikasının Prezidenti İlham Əliyev</a:t>
            </a:r>
            <a:endParaRPr kumimoji="0" lang="az-Latn-AZ"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2" name="Picture 2" descr="C:\Users\Aynur\Desktop\загружено (5).jpg"/>
          <p:cNvPicPr>
            <a:picLocks noChangeAspect="1" noChangeArrowheads="1"/>
          </p:cNvPicPr>
          <p:nvPr/>
        </p:nvPicPr>
        <p:blipFill>
          <a:blip r:embed="rId2"/>
          <a:srcRect/>
          <a:stretch>
            <a:fillRect/>
          </a:stretch>
        </p:blipFill>
        <p:spPr bwMode="auto">
          <a:xfrm>
            <a:off x="142844" y="857232"/>
            <a:ext cx="2571768" cy="43998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Aynur\Desktop\DSC_6876-300x199.jpg"/>
          <p:cNvPicPr>
            <a:picLocks noChangeAspect="1" noChangeArrowheads="1"/>
          </p:cNvPicPr>
          <p:nvPr/>
        </p:nvPicPr>
        <p:blipFill>
          <a:blip r:embed="rId2" cstate="print"/>
          <a:srcRect/>
          <a:stretch>
            <a:fillRect/>
          </a:stretch>
        </p:blipFill>
        <p:spPr bwMode="auto">
          <a:xfrm>
            <a:off x="5500694" y="3857628"/>
            <a:ext cx="2857500" cy="1895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891" name="Picture 3" descr="C:\Users\Aynur\Desktop\DSC_7016-300x201.jpg"/>
          <p:cNvPicPr>
            <a:picLocks noChangeAspect="1" noChangeArrowheads="1"/>
          </p:cNvPicPr>
          <p:nvPr/>
        </p:nvPicPr>
        <p:blipFill>
          <a:blip r:embed="rId3" cstate="print"/>
          <a:srcRect/>
          <a:stretch>
            <a:fillRect/>
          </a:stretch>
        </p:blipFill>
        <p:spPr bwMode="auto">
          <a:xfrm>
            <a:off x="5286380" y="428604"/>
            <a:ext cx="2857500" cy="1914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892" name="Picture 4" descr="C:\Users\Aynur\Desktop\DSC_6896-300x199.jpg"/>
          <p:cNvPicPr>
            <a:picLocks noChangeAspect="1" noChangeArrowheads="1"/>
          </p:cNvPicPr>
          <p:nvPr/>
        </p:nvPicPr>
        <p:blipFill>
          <a:blip r:embed="rId4" cstate="print"/>
          <a:srcRect/>
          <a:stretch>
            <a:fillRect/>
          </a:stretch>
        </p:blipFill>
        <p:spPr bwMode="auto">
          <a:xfrm>
            <a:off x="3428992" y="2000240"/>
            <a:ext cx="2857500" cy="1895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41" name="Прямоугольник 4"/>
          <p:cNvSpPr>
            <a:spLocks noChangeArrowheads="1"/>
          </p:cNvSpPr>
          <p:nvPr/>
        </p:nvSpPr>
        <p:spPr bwMode="auto">
          <a:xfrm>
            <a:off x="357188" y="1571625"/>
            <a:ext cx="3062287" cy="3416300"/>
          </a:xfrm>
          <a:prstGeom prst="rect">
            <a:avLst/>
          </a:prstGeom>
          <a:noFill/>
          <a:ln w="9525">
            <a:noFill/>
            <a:miter lim="800000"/>
            <a:headEnd/>
            <a:tailEnd/>
          </a:ln>
        </p:spPr>
        <p:txBody>
          <a:bodyPr>
            <a:spAutoFit/>
          </a:bodyPr>
          <a:lstStyle/>
          <a:p>
            <a:pPr eaLnBrk="1" hangingPunct="1">
              <a:lnSpc>
                <a:spcPct val="150000"/>
              </a:lnSpc>
            </a:pPr>
            <a:r>
              <a:rPr lang="az-Latn-AZ" sz="2000" b="1">
                <a:latin typeface="Arial" pitchFamily="34" charset="0"/>
                <a:cs typeface="Arial" pitchFamily="34" charset="0"/>
              </a:rPr>
              <a:t>Qadın və uşaq hüquqları, xüsusilə gender və məişət zorakılığı üzrə  hakimlər, vəkillər  üçün spesifik  təlimlər keçirilir</a:t>
            </a:r>
            <a:r>
              <a:rPr lang="az-Latn-AZ" sz="2400" b="1">
                <a:latin typeface="Times New Roman" pitchFamily="18" charset="0"/>
                <a:cs typeface="Times New Roman" pitchFamily="18" charset="0"/>
              </a:rPr>
              <a:t>. </a:t>
            </a:r>
            <a:endParaRPr lang="ru-RU" sz="2400" b="1">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57200" y="274638"/>
            <a:ext cx="8229600" cy="1654175"/>
          </a:xfrm>
        </p:spPr>
        <p:txBody>
          <a:bodyPr rtlCol="0">
            <a:normAutofit fontScale="90000"/>
          </a:bodyPr>
          <a:lstStyle/>
          <a:p>
            <a:pPr fontAlgn="auto">
              <a:lnSpc>
                <a:spcPct val="150000"/>
              </a:lnSpc>
              <a:spcAft>
                <a:spcPts val="0"/>
              </a:spcAft>
              <a:defRPr/>
            </a:pPr>
            <a:r>
              <a:rPr lang="az-Latn-AZ" sz="2000" b="1" dirty="0" smtClean="0">
                <a:latin typeface="Arial" pitchFamily="34" charset="0"/>
                <a:cs typeface="Arial" pitchFamily="34" charset="0"/>
              </a:rPr>
              <a:t>Məhkəmə qərarlarında Beynəlxalq Konvensiyaların, “ Məişət zorakılığının aradan qaldırılması”, “Gender bərabərliyinin təminatları” haqqında Qanunların tətbiq edilməsi ilə bağlı çıxarılan qərarların sayı </a:t>
            </a:r>
            <a:endParaRPr lang="ru-RU" sz="2000" b="1" dirty="0">
              <a:latin typeface="Arial" pitchFamily="34" charset="0"/>
              <a:cs typeface="Arial" pitchFamily="34" charset="0"/>
            </a:endParaRPr>
          </a:p>
        </p:txBody>
      </p:sp>
      <p:graphicFrame>
        <p:nvGraphicFramePr>
          <p:cNvPr id="4" name="Таблица 3"/>
          <p:cNvGraphicFramePr>
            <a:graphicFrameLocks noGrp="1"/>
          </p:cNvGraphicFramePr>
          <p:nvPr/>
        </p:nvGraphicFramePr>
        <p:xfrm>
          <a:off x="714375" y="2344738"/>
          <a:ext cx="7858125" cy="3657600"/>
        </p:xfrm>
        <a:graphic>
          <a:graphicData uri="http://schemas.openxmlformats.org/drawingml/2006/table">
            <a:tbl>
              <a:tblPr/>
              <a:tblGrid>
                <a:gridCol w="1052513"/>
                <a:gridCol w="1871662"/>
                <a:gridCol w="1768475"/>
                <a:gridCol w="1652588"/>
                <a:gridCol w="1512887"/>
              </a:tblGrid>
              <a:tr h="1666875">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İllər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«Qadınlara qarşı ayrı-seçkiliyin bütün formalarının ləğv edilməsi» haqqında Konvensiyası üzrə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Məişət zorakılığının aradan qaldırılması haqqında  Qanun üzrə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Gender bərabərliyinin təminatları  haqqında  Qanun üzrə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Uşaq hüquqları haqqında Konvensiyası  üzrə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247650">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2015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10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54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6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3506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247650">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2016 </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14</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56</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1</a:t>
                      </a:r>
                      <a:r>
                        <a:rPr kumimoji="0" lang="ru-RU" sz="1600" b="1" i="0" u="none" strike="noStrike" cap="none" normalizeH="0" baseline="0" smtClean="0">
                          <a:ln>
                            <a:noFill/>
                          </a:ln>
                          <a:solidFill>
                            <a:schemeClr val="tx1"/>
                          </a:solidFill>
                          <a:effectLst/>
                          <a:latin typeface="Arial" pitchFamily="34" charset="0"/>
                          <a:cs typeface="Arial" pitchFamily="34" charset="0"/>
                        </a:rPr>
                        <a:t>3</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ts val="1000"/>
                        </a:spcAft>
                        <a:buClrTx/>
                        <a:buSzTx/>
                        <a:buFontTx/>
                        <a:buNone/>
                        <a:tabLst/>
                      </a:pPr>
                      <a:r>
                        <a:rPr kumimoji="0" lang="az-Latn-AZ" sz="1600" b="1" i="0" u="none" strike="noStrike" cap="none" normalizeH="0" baseline="0" smtClean="0">
                          <a:ln>
                            <a:noFill/>
                          </a:ln>
                          <a:solidFill>
                            <a:schemeClr val="tx1"/>
                          </a:solidFill>
                          <a:effectLst/>
                          <a:latin typeface="Arial" pitchFamily="34" charset="0"/>
                          <a:cs typeface="Arial" pitchFamily="34" charset="0"/>
                        </a:rPr>
                        <a:t>4654</a:t>
                      </a:r>
                      <a:endParaRPr kumimoji="0" lang="ru-RU" sz="1600" b="1"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txBody>
                  <a:tcPr marL="53180" marR="53180" marT="0" marB="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15389"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1" hangingPunct="1"/>
            <a:endParaRPr lang="ru-RU">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0" y="0"/>
          <a:ext cx="9144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Прямоугольник 9"/>
          <p:cNvSpPr>
            <a:spLocks noChangeArrowheads="1"/>
          </p:cNvSpPr>
          <p:nvPr/>
        </p:nvSpPr>
        <p:spPr bwMode="auto">
          <a:xfrm>
            <a:off x="214313" y="571500"/>
            <a:ext cx="8678862" cy="1570038"/>
          </a:xfrm>
          <a:prstGeom prst="rect">
            <a:avLst/>
          </a:prstGeom>
          <a:noFill/>
          <a:ln w="9525">
            <a:noFill/>
            <a:miter lim="800000"/>
            <a:headEnd/>
            <a:tailEnd/>
          </a:ln>
        </p:spPr>
        <p:txBody>
          <a:bodyPr>
            <a:spAutoFit/>
          </a:bodyPr>
          <a:lstStyle/>
          <a:p>
            <a:pPr algn="just" eaLnBrk="1" hangingPunct="1"/>
            <a:r>
              <a:rPr lang="az-Latn-AZ" sz="2400" b="1">
                <a:latin typeface="Times New Roman" pitchFamily="18" charset="0"/>
                <a:cs typeface="Times New Roman" pitchFamily="18" charset="0"/>
              </a:rPr>
              <a:t>Yerli özünüidarəetmə  və icra hakimiyyəti strukturlarının nümayəndələri, Gender üzrə məsul şəxslər üçün  Azərbaycan  Respublikasının Prezidenti yanında İdarəçilik Akademiyasında ailə, qadın və uşaq kursları  təşkil olunur.  </a:t>
            </a:r>
            <a:endParaRPr lang="ru-RU" sz="2400" b="1"/>
          </a:p>
        </p:txBody>
      </p:sp>
      <p:pic>
        <p:nvPicPr>
          <p:cNvPr id="2050" name="Picture 2" descr="C:\Users\Aynur\AppData\Local\Temp\Rar$DI02.161\IMG_3841.JPG"/>
          <p:cNvPicPr>
            <a:picLocks noChangeAspect="1" noChangeArrowheads="1"/>
          </p:cNvPicPr>
          <p:nvPr/>
        </p:nvPicPr>
        <p:blipFill>
          <a:blip r:embed="rId2"/>
          <a:srcRect/>
          <a:stretch>
            <a:fillRect/>
          </a:stretch>
        </p:blipFill>
        <p:spPr bwMode="auto">
          <a:xfrm>
            <a:off x="4500563" y="2714625"/>
            <a:ext cx="4330700" cy="2660650"/>
          </a:xfrm>
          <a:prstGeom prst="rect">
            <a:avLst/>
          </a:prstGeom>
          <a:ln>
            <a:noFill/>
          </a:ln>
          <a:effectLst>
            <a:outerShdw blurRad="292100" dist="139700" dir="2700000" algn="tl" rotWithShape="0">
              <a:srgbClr val="333333">
                <a:alpha val="65000"/>
              </a:srgbClr>
            </a:outerShdw>
          </a:effectLst>
        </p:spPr>
      </p:pic>
      <p:pic>
        <p:nvPicPr>
          <p:cNvPr id="2051" name="Picture 3" descr="C:\Users\Aynur\AppData\Local\Temp\Rar$DI07.657\IMG_3844.JPG"/>
          <p:cNvPicPr>
            <a:picLocks noChangeAspect="1" noChangeArrowheads="1"/>
          </p:cNvPicPr>
          <p:nvPr/>
        </p:nvPicPr>
        <p:blipFill>
          <a:blip r:embed="rId3" cstate="print"/>
          <a:srcRect/>
          <a:stretch>
            <a:fillRect/>
          </a:stretch>
        </p:blipFill>
        <p:spPr bwMode="auto">
          <a:xfrm>
            <a:off x="428625" y="2714625"/>
            <a:ext cx="4000500" cy="26257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1"/>
          <p:cNvSpPr>
            <a:spLocks noChangeArrowheads="1"/>
          </p:cNvSpPr>
          <p:nvPr/>
        </p:nvSpPr>
        <p:spPr bwMode="auto">
          <a:xfrm>
            <a:off x="1000125" y="785813"/>
            <a:ext cx="7500938" cy="1323975"/>
          </a:xfrm>
          <a:prstGeom prst="rect">
            <a:avLst/>
          </a:prstGeom>
          <a:noFill/>
          <a:ln w="9525">
            <a:noFill/>
            <a:miter lim="800000"/>
            <a:headEnd/>
            <a:tailEnd/>
          </a:ln>
        </p:spPr>
        <p:txBody>
          <a:bodyPr>
            <a:spAutoFit/>
          </a:bodyPr>
          <a:lstStyle/>
          <a:p>
            <a:pPr algn="ctr" eaLnBrk="1" hangingPunct="1"/>
            <a:r>
              <a:rPr lang="tr-TR" sz="2000" b="1">
                <a:latin typeface="Arial" pitchFamily="34" charset="0"/>
                <a:cs typeface="Arial" pitchFamily="34" charset="0"/>
              </a:rPr>
              <a:t>04 oktyabr 2017-ci il tarixində Ailə, Qadın və Uşaq Problemləri üzrə Dövlət Komitəsi və BMT-nin Əhali Fondunun birgə təşkilatçılığı ilə məişət zorakılığına dair elektron məlumat bankının təqdimatı</a:t>
            </a:r>
            <a:endParaRPr lang="ru-RU" sz="2000" b="1">
              <a:latin typeface="Arial" pitchFamily="34" charset="0"/>
              <a:cs typeface="Arial" pitchFamily="34" charset="0"/>
            </a:endParaRPr>
          </a:p>
        </p:txBody>
      </p:sp>
      <p:pic>
        <p:nvPicPr>
          <p:cNvPr id="4098" name="Picture 2" descr="C:\Users\Aynur\Desktop\15071133971146257852_1000x669.jpg"/>
          <p:cNvPicPr>
            <a:picLocks noChangeAspect="1" noChangeArrowheads="1"/>
          </p:cNvPicPr>
          <p:nvPr/>
        </p:nvPicPr>
        <p:blipFill>
          <a:blip r:embed="rId2"/>
          <a:srcRect/>
          <a:stretch>
            <a:fillRect/>
          </a:stretch>
        </p:blipFill>
        <p:spPr bwMode="auto">
          <a:xfrm>
            <a:off x="428596" y="2714620"/>
            <a:ext cx="3968777" cy="2643206"/>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4099" name="Picture 3" descr="C:\Users\Aynur\Desktop\15071133975731732729_1000x669.jpg"/>
          <p:cNvPicPr>
            <a:picLocks noChangeAspect="1" noChangeArrowheads="1"/>
          </p:cNvPicPr>
          <p:nvPr/>
        </p:nvPicPr>
        <p:blipFill>
          <a:blip r:embed="rId3"/>
          <a:srcRect/>
          <a:stretch>
            <a:fillRect/>
          </a:stretch>
        </p:blipFill>
        <p:spPr bwMode="auto">
          <a:xfrm>
            <a:off x="4857752" y="2714620"/>
            <a:ext cx="4048120" cy="2691999"/>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Прямоугольник 2"/>
          <p:cNvSpPr>
            <a:spLocks noChangeArrowheads="1"/>
          </p:cNvSpPr>
          <p:nvPr/>
        </p:nvSpPr>
        <p:spPr bwMode="auto">
          <a:xfrm>
            <a:off x="214313" y="571500"/>
            <a:ext cx="8643937" cy="1631950"/>
          </a:xfrm>
          <a:prstGeom prst="rect">
            <a:avLst/>
          </a:prstGeom>
          <a:noFill/>
          <a:ln w="9525">
            <a:noFill/>
            <a:miter lim="800000"/>
            <a:headEnd/>
            <a:tailEnd/>
          </a:ln>
        </p:spPr>
        <p:txBody>
          <a:bodyPr>
            <a:spAutoFit/>
          </a:bodyPr>
          <a:lstStyle/>
          <a:p>
            <a:pPr algn="ctr" eaLnBrk="1" hangingPunct="1"/>
            <a:r>
              <a:rPr lang="tr-TR" sz="2000" b="1">
                <a:latin typeface="Arial" pitchFamily="34" charset="0"/>
                <a:cs typeface="Arial" pitchFamily="34" charset="0"/>
              </a:rPr>
              <a:t>11 oktyabr 2017-ci il tarixində Ailə, Qadın və Uşaq Problemləri üzrə Dövlət Komitəsi və BMT-nin Əhali Fondunun birgə təşkilatçılığı ilə Elektron Hökumət Təlim-Tədris Mərkəzində “Azərbaycanda Gender Əsaslı Zorakılığa qarşı Mübarizə” layihəsi çərçivəsində məişət zorakılığı ilə bağlı elektron məlumat bankının istifadəsi üzrə təlim</a:t>
            </a:r>
            <a:endParaRPr lang="ru-RU" sz="2000" b="1">
              <a:latin typeface="Arial" pitchFamily="34" charset="0"/>
              <a:cs typeface="Arial" pitchFamily="34" charset="0"/>
            </a:endParaRPr>
          </a:p>
        </p:txBody>
      </p:sp>
      <p:pic>
        <p:nvPicPr>
          <p:cNvPr id="22531" name="Picture 2" descr="C:\Users\Aynur\Desktop\IMG_5600.JPG"/>
          <p:cNvPicPr>
            <a:picLocks noChangeAspect="1" noChangeArrowheads="1"/>
          </p:cNvPicPr>
          <p:nvPr/>
        </p:nvPicPr>
        <p:blipFill>
          <a:blip r:embed="rId2"/>
          <a:srcRect/>
          <a:stretch>
            <a:fillRect/>
          </a:stretch>
        </p:blipFill>
        <p:spPr bwMode="auto">
          <a:xfrm>
            <a:off x="17645063" y="-8643938"/>
            <a:ext cx="37685662" cy="21502688"/>
          </a:xfrm>
          <a:prstGeom prst="rect">
            <a:avLst/>
          </a:prstGeom>
          <a:noFill/>
          <a:ln w="9525">
            <a:noFill/>
            <a:miter lim="800000"/>
            <a:headEnd/>
            <a:tailEnd/>
          </a:ln>
        </p:spPr>
      </p:pic>
      <p:pic>
        <p:nvPicPr>
          <p:cNvPr id="7" name="Picture 3" descr="C:\Users\Aynur\Desktop\841-post-imagebcf6f46d03aa7c91c83695284ca183ad15077118206509128729_1000x669.jpg"/>
          <p:cNvPicPr>
            <a:picLocks noChangeAspect="1" noChangeArrowheads="1"/>
          </p:cNvPicPr>
          <p:nvPr/>
        </p:nvPicPr>
        <p:blipFill>
          <a:blip r:embed="rId3"/>
          <a:srcRect/>
          <a:stretch>
            <a:fillRect/>
          </a:stretch>
        </p:blipFill>
        <p:spPr bwMode="auto">
          <a:xfrm>
            <a:off x="500063" y="2714625"/>
            <a:ext cx="3705225" cy="2786063"/>
          </a:xfrm>
          <a:prstGeom prst="rect">
            <a:avLst/>
          </a:prstGeom>
          <a:ln>
            <a:noFill/>
          </a:ln>
          <a:effectLst>
            <a:outerShdw blurRad="292100" dist="139700" dir="2700000" algn="tl" rotWithShape="0">
              <a:srgbClr val="333333">
                <a:alpha val="65000"/>
              </a:srgbClr>
            </a:outerShdw>
          </a:effectLst>
        </p:spPr>
      </p:pic>
      <p:pic>
        <p:nvPicPr>
          <p:cNvPr id="9" name="Picture 10" descr="C:\Users\Aynur\Desktop\15077118205294721837_1000x669.jpg"/>
          <p:cNvPicPr>
            <a:picLocks noChangeAspect="1" noChangeArrowheads="1"/>
          </p:cNvPicPr>
          <p:nvPr/>
        </p:nvPicPr>
        <p:blipFill>
          <a:blip r:embed="rId4"/>
          <a:srcRect/>
          <a:stretch>
            <a:fillRect/>
          </a:stretch>
        </p:blipFill>
        <p:spPr bwMode="auto">
          <a:xfrm>
            <a:off x="4786313" y="2714625"/>
            <a:ext cx="3786187" cy="27860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Прямоугольник 1"/>
          <p:cNvSpPr>
            <a:spLocks noChangeArrowheads="1"/>
          </p:cNvSpPr>
          <p:nvPr/>
        </p:nvSpPr>
        <p:spPr bwMode="auto">
          <a:xfrm>
            <a:off x="611188" y="382588"/>
            <a:ext cx="8137525" cy="1200150"/>
          </a:xfrm>
          <a:prstGeom prst="rect">
            <a:avLst/>
          </a:prstGeom>
          <a:noFill/>
          <a:ln w="9525">
            <a:noFill/>
            <a:miter lim="800000"/>
            <a:headEnd/>
            <a:tailEnd/>
          </a:ln>
        </p:spPr>
        <p:txBody>
          <a:bodyPr>
            <a:spAutoFit/>
          </a:bodyPr>
          <a:lstStyle/>
          <a:p>
            <a:pPr algn="ctr">
              <a:spcBef>
                <a:spcPct val="20000"/>
              </a:spcBef>
            </a:pPr>
            <a:r>
              <a:rPr lang="az-Latn-AZ" sz="2400" b="1">
                <a:latin typeface="Times New Roman" pitchFamily="18" charset="0"/>
                <a:cs typeface="Times New Roman" pitchFamily="18" charset="0"/>
              </a:rPr>
              <a:t>Müxtəlif beynəlxalq təşkilatlarla  birgə məişət zorakılığı qurbanı olan qadınların səlahiyyətləndirilməsi, gender maarifləndirmə işləri aparılır</a:t>
            </a:r>
            <a:endParaRPr lang="en-US" sz="2400" b="1">
              <a:latin typeface="Times New Roman" pitchFamily="18" charset="0"/>
              <a:cs typeface="Times New Roman" pitchFamily="18" charset="0"/>
            </a:endParaRPr>
          </a:p>
        </p:txBody>
      </p:sp>
      <p:pic>
        <p:nvPicPr>
          <p:cNvPr id="47107" name="Picture 2" descr="C:\Users\Nargiz_Beynelxalq\Desktop\Early Marriages Workshop 2.jpg"/>
          <p:cNvPicPr>
            <a:picLocks noChangeAspect="1" noChangeArrowheads="1"/>
          </p:cNvPicPr>
          <p:nvPr/>
        </p:nvPicPr>
        <p:blipFill>
          <a:blip r:embed="rId2"/>
          <a:srcRect/>
          <a:stretch>
            <a:fillRect/>
          </a:stretch>
        </p:blipFill>
        <p:spPr bwMode="auto">
          <a:xfrm>
            <a:off x="785813" y="1714500"/>
            <a:ext cx="3505200" cy="2428875"/>
          </a:xfrm>
          <a:prstGeom prst="rect">
            <a:avLst/>
          </a:prstGeom>
          <a:ln>
            <a:noFill/>
          </a:ln>
          <a:effectLst>
            <a:outerShdw blurRad="292100" dist="139700" dir="2700000" algn="tl" rotWithShape="0">
              <a:srgbClr val="333333">
                <a:alpha val="65000"/>
              </a:srgbClr>
            </a:outerShdw>
          </a:effectLst>
        </p:spPr>
      </p:pic>
      <p:pic>
        <p:nvPicPr>
          <p:cNvPr id="47108" name="Picture 3" descr="C:\Users\Nargiz_Beynelxalq\Desktop\скачанные файлы (2).jpg"/>
          <p:cNvPicPr>
            <a:picLocks noChangeAspect="1" noChangeArrowheads="1"/>
          </p:cNvPicPr>
          <p:nvPr/>
        </p:nvPicPr>
        <p:blipFill>
          <a:blip r:embed="rId3"/>
          <a:srcRect/>
          <a:stretch>
            <a:fillRect/>
          </a:stretch>
        </p:blipFill>
        <p:spPr bwMode="auto">
          <a:xfrm>
            <a:off x="5072063" y="1714500"/>
            <a:ext cx="3571875" cy="2428875"/>
          </a:xfrm>
          <a:prstGeom prst="rect">
            <a:avLst/>
          </a:prstGeom>
          <a:ln>
            <a:noFill/>
          </a:ln>
          <a:effectLst>
            <a:outerShdw blurRad="292100" dist="139700" dir="2700000" algn="tl" rotWithShape="0">
              <a:srgbClr val="333333">
                <a:alpha val="65000"/>
              </a:srgbClr>
            </a:outerShdw>
          </a:effectLst>
        </p:spPr>
      </p:pic>
      <p:pic>
        <p:nvPicPr>
          <p:cNvPr id="5" name="Picture 2" descr="C:\Users\Nargiz_Beynelxalq\Desktop\DSC_4327.jpg"/>
          <p:cNvPicPr>
            <a:picLocks noChangeAspect="1" noChangeArrowheads="1"/>
          </p:cNvPicPr>
          <p:nvPr/>
        </p:nvPicPr>
        <p:blipFill>
          <a:blip r:embed="rId4"/>
          <a:srcRect/>
          <a:stretch>
            <a:fillRect/>
          </a:stretch>
        </p:blipFill>
        <p:spPr bwMode="auto">
          <a:xfrm>
            <a:off x="5072063" y="4214813"/>
            <a:ext cx="3571875" cy="2357437"/>
          </a:xfrm>
          <a:prstGeom prst="rect">
            <a:avLst/>
          </a:prstGeom>
          <a:ln>
            <a:noFill/>
          </a:ln>
          <a:effectLst>
            <a:outerShdw blurRad="292100" dist="139700" dir="2700000" algn="tl" rotWithShape="0">
              <a:srgbClr val="333333">
                <a:alpha val="65000"/>
              </a:srgbClr>
            </a:outerShdw>
          </a:effectLst>
        </p:spPr>
      </p:pic>
      <p:pic>
        <p:nvPicPr>
          <p:cNvPr id="6" name="Picture 4" descr="C:\Users\Nargiz_Beynelxalq\Desktop\3e3fdd28.jpg"/>
          <p:cNvPicPr>
            <a:picLocks noChangeAspect="1" noChangeArrowheads="1"/>
          </p:cNvPicPr>
          <p:nvPr/>
        </p:nvPicPr>
        <p:blipFill>
          <a:blip r:embed="rId5"/>
          <a:srcRect/>
          <a:stretch>
            <a:fillRect/>
          </a:stretch>
        </p:blipFill>
        <p:spPr bwMode="auto">
          <a:xfrm>
            <a:off x="785813" y="4214813"/>
            <a:ext cx="3516312" cy="24288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Прямоугольник 2"/>
          <p:cNvSpPr>
            <a:spLocks noChangeArrowheads="1"/>
          </p:cNvSpPr>
          <p:nvPr/>
        </p:nvSpPr>
        <p:spPr bwMode="auto">
          <a:xfrm>
            <a:off x="642938" y="785813"/>
            <a:ext cx="8072437" cy="830262"/>
          </a:xfrm>
          <a:prstGeom prst="rect">
            <a:avLst/>
          </a:prstGeom>
          <a:noFill/>
          <a:ln w="9525">
            <a:noFill/>
            <a:miter lim="800000"/>
            <a:headEnd/>
            <a:tailEnd/>
          </a:ln>
        </p:spPr>
        <p:txBody>
          <a:bodyPr>
            <a:spAutoFit/>
          </a:bodyPr>
          <a:lstStyle/>
          <a:p>
            <a:pPr algn="ctr" eaLnBrk="1" hangingPunct="1"/>
            <a:r>
              <a:rPr lang="tr-TR" sz="2400" b="1">
                <a:latin typeface="Arial" pitchFamily="34" charset="0"/>
                <a:cs typeface="Arial" pitchFamily="34" charset="0"/>
              </a:rPr>
              <a:t>“Məişət zorakılığı ilə mübarizədə effektiv cavab mexanizminin yaradılması” mövzusunda konfrans</a:t>
            </a:r>
          </a:p>
        </p:txBody>
      </p:sp>
      <p:pic>
        <p:nvPicPr>
          <p:cNvPr id="1026" name="Picture 2" descr="C:\Users\Aynur\Desktop\864-post-image0c0ba0aadd74cfb0c449ff317fd4f0ab15088288603136645154_1000x669.jpg"/>
          <p:cNvPicPr>
            <a:picLocks noChangeAspect="1" noChangeArrowheads="1"/>
          </p:cNvPicPr>
          <p:nvPr/>
        </p:nvPicPr>
        <p:blipFill>
          <a:blip r:embed="rId2"/>
          <a:srcRect/>
          <a:stretch>
            <a:fillRect/>
          </a:stretch>
        </p:blipFill>
        <p:spPr bwMode="auto">
          <a:xfrm>
            <a:off x="357160" y="1857365"/>
            <a:ext cx="4101069" cy="2214579"/>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pic>
        <p:nvPicPr>
          <p:cNvPr id="1027" name="Picture 3" descr="C:\Users\Aynur\Desktop\864-post-image4423da6fcc583314eb3379dbefe9b2af1508828860616560075_1000x669.jpg"/>
          <p:cNvPicPr>
            <a:picLocks noChangeAspect="1" noChangeArrowheads="1"/>
          </p:cNvPicPr>
          <p:nvPr/>
        </p:nvPicPr>
        <p:blipFill>
          <a:blip r:embed="rId3"/>
          <a:srcRect/>
          <a:stretch>
            <a:fillRect/>
          </a:stretch>
        </p:blipFill>
        <p:spPr bwMode="auto">
          <a:xfrm>
            <a:off x="4643438" y="3857628"/>
            <a:ext cx="3905244" cy="2058064"/>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Aynur\Desktop\Безымянный.png"/>
          <p:cNvPicPr>
            <a:picLocks noChangeAspect="1" noChangeArrowheads="1"/>
          </p:cNvPicPr>
          <p:nvPr/>
        </p:nvPicPr>
        <p:blipFill>
          <a:blip r:embed="rId2"/>
          <a:srcRect/>
          <a:stretch>
            <a:fillRect/>
          </a:stretch>
        </p:blipFill>
        <p:spPr bwMode="auto">
          <a:xfrm>
            <a:off x="0" y="0"/>
            <a:ext cx="4714875" cy="6858000"/>
          </a:xfrm>
          <a:prstGeom prst="rect">
            <a:avLst/>
          </a:prstGeom>
          <a:noFill/>
          <a:ln w="9525">
            <a:noFill/>
            <a:miter lim="800000"/>
            <a:headEnd/>
            <a:tailEnd/>
          </a:ln>
        </p:spPr>
      </p:pic>
      <p:pic>
        <p:nvPicPr>
          <p:cNvPr id="38915" name="Picture 3" descr="C:\Users\Aynur\Desktop\Безымянный-1.png"/>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785794"/>
            <a:ext cx="4929222" cy="3170099"/>
          </a:xfrm>
          <a:prstGeom prst="rect">
            <a:avLst/>
          </a:prstGeom>
        </p:spPr>
        <p:txBody>
          <a:bodyPr wrap="square">
            <a:spAutoFit/>
          </a:bodyPr>
          <a:lstStyle/>
          <a:p>
            <a:r>
              <a:rPr lang="az-Latn-AZ" sz="2000" b="1" dirty="0" smtClean="0">
                <a:latin typeface="Arial" pitchFamily="34" charset="0"/>
                <a:cs typeface="Arial" pitchFamily="34" charset="0"/>
              </a:rPr>
              <a:t>İslam Əməkdaşlıq Təşkilatına (İƏT) üzv dövlətlərin birinci Nazirlərin  “İslam Əməkdaşlıq Təşkilatı dövlətlərində evlilik, ailə institutu və bu dəyərlərin qorunması” mövzusunda  keçirilmiş  konfrans</a:t>
            </a:r>
          </a:p>
          <a:p>
            <a:endParaRPr lang="az-Latn-AZ" sz="2000" dirty="0" smtClean="0">
              <a:latin typeface="Arial" pitchFamily="34" charset="0"/>
              <a:cs typeface="Arial" pitchFamily="34" charset="0"/>
            </a:endParaRPr>
          </a:p>
          <a:p>
            <a:r>
              <a:rPr lang="az-Latn-AZ" sz="2000" dirty="0" smtClean="0">
                <a:latin typeface="Arial" pitchFamily="34" charset="0"/>
                <a:cs typeface="Arial" pitchFamily="34" charset="0"/>
              </a:rPr>
              <a:t> </a:t>
            </a:r>
            <a:r>
              <a:rPr lang="az-Latn-AZ" sz="2000" b="1" dirty="0" smtClean="0">
                <a:latin typeface="Arial" pitchFamily="34" charset="0"/>
                <a:cs typeface="Arial" pitchFamily="34" charset="0"/>
              </a:rPr>
              <a:t>İslam dünyasında sosial siyasət və ailə: tələblər və ehtiyaclar” mövzusunda keçirilmiş konfrans </a:t>
            </a:r>
            <a:endParaRPr lang="ru-RU" sz="2000" b="1" dirty="0">
              <a:latin typeface="Arial" pitchFamily="34" charset="0"/>
              <a:cs typeface="Arial" pitchFamily="34" charset="0"/>
            </a:endParaRPr>
          </a:p>
        </p:txBody>
      </p:sp>
      <p:pic>
        <p:nvPicPr>
          <p:cNvPr id="1026" name="Picture 2" descr="C:\Users\Aynur\Desktop\загружено 9.jpg"/>
          <p:cNvPicPr>
            <a:picLocks noChangeAspect="1" noChangeArrowheads="1"/>
          </p:cNvPicPr>
          <p:nvPr/>
        </p:nvPicPr>
        <p:blipFill>
          <a:blip r:embed="rId2"/>
          <a:srcRect/>
          <a:stretch>
            <a:fillRect/>
          </a:stretch>
        </p:blipFill>
        <p:spPr bwMode="auto">
          <a:xfrm>
            <a:off x="6072198" y="1214422"/>
            <a:ext cx="2466975" cy="1847850"/>
          </a:xfrm>
          <a:prstGeom prst="rect">
            <a:avLst/>
          </a:prstGeom>
          <a:ln>
            <a:noFill/>
          </a:ln>
          <a:effectLst>
            <a:outerShdw blurRad="292100" dist="139700" dir="2700000" algn="tl" rotWithShape="0">
              <a:srgbClr val="333333">
                <a:alpha val="65000"/>
              </a:srgbClr>
            </a:outerShdw>
          </a:effectLst>
        </p:spPr>
      </p:pic>
      <p:pic>
        <p:nvPicPr>
          <p:cNvPr id="1027" name="Picture 3" descr="C:\Users\Aynur\Desktop\загружено (1).jpg"/>
          <p:cNvPicPr>
            <a:picLocks noChangeAspect="1" noChangeArrowheads="1"/>
          </p:cNvPicPr>
          <p:nvPr/>
        </p:nvPicPr>
        <p:blipFill>
          <a:blip r:embed="rId3"/>
          <a:srcRect/>
          <a:stretch>
            <a:fillRect/>
          </a:stretch>
        </p:blipFill>
        <p:spPr bwMode="auto">
          <a:xfrm>
            <a:off x="1714480" y="4143380"/>
            <a:ext cx="2562225" cy="1781175"/>
          </a:xfrm>
          <a:prstGeom prst="rect">
            <a:avLst/>
          </a:prstGeom>
          <a:ln>
            <a:noFill/>
          </a:ln>
          <a:effectLst>
            <a:outerShdw blurRad="292100" dist="139700" dir="2700000" algn="tl" rotWithShape="0">
              <a:srgbClr val="333333">
                <a:alpha val="65000"/>
              </a:srgbClr>
            </a:outerShdw>
          </a:effectLst>
        </p:spPr>
      </p:pic>
      <p:pic>
        <p:nvPicPr>
          <p:cNvPr id="1028" name="Picture 4" descr="C:\Users\Aynur\Desktop\загружено (2).jpg"/>
          <p:cNvPicPr>
            <a:picLocks noChangeAspect="1" noChangeArrowheads="1"/>
          </p:cNvPicPr>
          <p:nvPr/>
        </p:nvPicPr>
        <p:blipFill>
          <a:blip r:embed="rId4"/>
          <a:srcRect/>
          <a:stretch>
            <a:fillRect/>
          </a:stretch>
        </p:blipFill>
        <p:spPr bwMode="auto">
          <a:xfrm>
            <a:off x="5929322" y="4000504"/>
            <a:ext cx="2466975" cy="18478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ynur\Desktop\загружено.jpg"/>
          <p:cNvPicPr>
            <a:picLocks noChangeAspect="1" noChangeArrowheads="1"/>
          </p:cNvPicPr>
          <p:nvPr/>
        </p:nvPicPr>
        <p:blipFill>
          <a:blip r:embed="rId2"/>
          <a:srcRect/>
          <a:stretch>
            <a:fillRect/>
          </a:stretch>
        </p:blipFill>
        <p:spPr bwMode="auto">
          <a:xfrm>
            <a:off x="214282" y="1071546"/>
            <a:ext cx="2609851" cy="227647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7" name="Picture 3" descr="C:\Users\Aynur\Desktop\images (14).jpg"/>
          <p:cNvPicPr>
            <a:picLocks noChangeAspect="1" noChangeArrowheads="1"/>
          </p:cNvPicPr>
          <p:nvPr/>
        </p:nvPicPr>
        <p:blipFill>
          <a:blip r:embed="rId3"/>
          <a:srcRect/>
          <a:stretch>
            <a:fillRect/>
          </a:stretch>
        </p:blipFill>
        <p:spPr bwMode="auto">
          <a:xfrm>
            <a:off x="3143240" y="285728"/>
            <a:ext cx="2552700" cy="24288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descr="C:\Users\Aynur\Desktop\загружено (1).jpg"/>
          <p:cNvPicPr>
            <a:picLocks noChangeAspect="1" noChangeArrowheads="1"/>
          </p:cNvPicPr>
          <p:nvPr/>
        </p:nvPicPr>
        <p:blipFill>
          <a:blip r:embed="rId4"/>
          <a:srcRect/>
          <a:stretch>
            <a:fillRect/>
          </a:stretch>
        </p:blipFill>
        <p:spPr bwMode="auto">
          <a:xfrm>
            <a:off x="6072198" y="1214422"/>
            <a:ext cx="2643206" cy="22860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30" name="Picture 6" descr="C:\Users\Aynur\Desktop\images (1).jpg"/>
          <p:cNvPicPr>
            <a:picLocks noChangeAspect="1" noChangeArrowheads="1"/>
          </p:cNvPicPr>
          <p:nvPr/>
        </p:nvPicPr>
        <p:blipFill>
          <a:blip r:embed="rId5"/>
          <a:srcRect/>
          <a:stretch>
            <a:fillRect/>
          </a:stretch>
        </p:blipFill>
        <p:spPr bwMode="auto">
          <a:xfrm>
            <a:off x="3214678" y="4143380"/>
            <a:ext cx="2466975" cy="24193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31" name="Picture 7" descr="C:\Users\Aynur\Desktop\images.jpg"/>
          <p:cNvPicPr>
            <a:picLocks noChangeAspect="1" noChangeArrowheads="1"/>
          </p:cNvPicPr>
          <p:nvPr/>
        </p:nvPicPr>
        <p:blipFill>
          <a:blip r:embed="rId6"/>
          <a:srcRect/>
          <a:stretch>
            <a:fillRect/>
          </a:stretch>
        </p:blipFill>
        <p:spPr bwMode="auto">
          <a:xfrm>
            <a:off x="6072198" y="3857628"/>
            <a:ext cx="2619375" cy="19288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32" name="Picture 8" descr="C:\Users\Aynur\Desktop\images (3).jpg"/>
          <p:cNvPicPr>
            <a:picLocks noChangeAspect="1" noChangeArrowheads="1"/>
          </p:cNvPicPr>
          <p:nvPr/>
        </p:nvPicPr>
        <p:blipFill>
          <a:blip r:embed="rId7"/>
          <a:srcRect/>
          <a:stretch>
            <a:fillRect/>
          </a:stretch>
        </p:blipFill>
        <p:spPr bwMode="auto">
          <a:xfrm>
            <a:off x="214282" y="3857628"/>
            <a:ext cx="2667000" cy="19288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ynur\Desktop\20161228_142747.jpg"/>
          <p:cNvPicPr>
            <a:picLocks noChangeAspect="1" noChangeArrowheads="1"/>
          </p:cNvPicPr>
          <p:nvPr/>
        </p:nvPicPr>
        <p:blipFill>
          <a:blip r:embed="rId2" cstate="print"/>
          <a:srcRect/>
          <a:stretch>
            <a:fillRect/>
          </a:stretch>
        </p:blipFill>
        <p:spPr bwMode="auto">
          <a:xfrm>
            <a:off x="857224" y="1285860"/>
            <a:ext cx="3714776" cy="47242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195" name="Picture 3" descr="C:\Users\Aynur\Desktop\20161228_142848.jpg"/>
          <p:cNvPicPr>
            <a:picLocks noChangeAspect="1" noChangeArrowheads="1"/>
          </p:cNvPicPr>
          <p:nvPr/>
        </p:nvPicPr>
        <p:blipFill>
          <a:blip r:embed="rId3" cstate="print"/>
          <a:srcRect/>
          <a:stretch>
            <a:fillRect/>
          </a:stretch>
        </p:blipFill>
        <p:spPr bwMode="auto">
          <a:xfrm>
            <a:off x="4786314" y="1571612"/>
            <a:ext cx="3643338" cy="45005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Заголовок 3"/>
          <p:cNvSpPr>
            <a:spLocks noGrp="1"/>
          </p:cNvSpPr>
          <p:nvPr>
            <p:ph type="title" idx="4294967295"/>
          </p:nvPr>
        </p:nvSpPr>
        <p:spPr>
          <a:xfrm>
            <a:off x="1285852" y="274638"/>
            <a:ext cx="7643866" cy="1143000"/>
          </a:xfrm>
        </p:spPr>
        <p:txBody>
          <a:bodyPr>
            <a:noAutofit/>
          </a:bodyPr>
          <a:lstStyle/>
          <a:p>
            <a:pPr algn="ctr"/>
            <a:r>
              <a:rPr lang="az-Latn-AZ" sz="2400" b="1" dirty="0">
                <a:solidFill>
                  <a:schemeClr val="tx1"/>
                </a:solidFill>
                <a:latin typeface="Arial" pitchFamily="34" charset="0"/>
                <a:cs typeface="Arial" pitchFamily="34" charset="0"/>
              </a:rPr>
              <a:t>BMT-nin dəstəyi ilə nəşr edilən TUDOR ROSE adlı nüfuzlu nəşrlərdə Azərbaycanın ailə və gender siyasətinə dair </a:t>
            </a:r>
            <a:r>
              <a:rPr lang="az-Latn-AZ" sz="2400" b="1" dirty="0" smtClean="0">
                <a:solidFill>
                  <a:schemeClr val="tx1"/>
                </a:solidFill>
                <a:latin typeface="Arial" pitchFamily="34" charset="0"/>
                <a:cs typeface="Arial" pitchFamily="34" charset="0"/>
              </a:rPr>
              <a:t>məqalələr çap olunmuşdur</a:t>
            </a:r>
            <a:endParaRPr lang="ru-RU" sz="2400" b="1"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ynur\Desktop\AILE BAYRAMLARI-shekiller (stend)\2010 Qax\DSCF5078.jpg"/>
          <p:cNvPicPr>
            <a:picLocks noChangeAspect="1" noChangeArrowheads="1"/>
          </p:cNvPicPr>
          <p:nvPr/>
        </p:nvPicPr>
        <p:blipFill>
          <a:blip r:embed="rId2" cstate="print"/>
          <a:srcRect/>
          <a:stretch>
            <a:fillRect/>
          </a:stretch>
        </p:blipFill>
        <p:spPr bwMode="auto">
          <a:xfrm>
            <a:off x="4857752" y="214290"/>
            <a:ext cx="4000528" cy="2835375"/>
          </a:xfrm>
          <a:prstGeom prst="rect">
            <a:avLst/>
          </a:prstGeom>
          <a:noFill/>
        </p:spPr>
      </p:pic>
      <p:pic>
        <p:nvPicPr>
          <p:cNvPr id="1027" name="Picture 3" descr="C:\Users\Aynur\Desktop\AILE BAYRAMLARI-shekiller (stend)\2008 Shamaxi\PDVD_050.BMP"/>
          <p:cNvPicPr>
            <a:picLocks noChangeAspect="1" noChangeArrowheads="1"/>
          </p:cNvPicPr>
          <p:nvPr/>
        </p:nvPicPr>
        <p:blipFill>
          <a:blip r:embed="rId3"/>
          <a:srcRect/>
          <a:stretch>
            <a:fillRect/>
          </a:stretch>
        </p:blipFill>
        <p:spPr bwMode="auto">
          <a:xfrm>
            <a:off x="142844" y="3643314"/>
            <a:ext cx="4000528" cy="3000396"/>
          </a:xfrm>
          <a:prstGeom prst="rect">
            <a:avLst/>
          </a:prstGeom>
          <a:noFill/>
        </p:spPr>
      </p:pic>
      <p:pic>
        <p:nvPicPr>
          <p:cNvPr id="1028" name="Picture 4" descr="C:\Users\Aynur\Desktop\AILE BAYRAMLARI-shekiller (stend)\2014 Absheron\IMG_1114.JPG"/>
          <p:cNvPicPr>
            <a:picLocks noChangeAspect="1" noChangeArrowheads="1"/>
          </p:cNvPicPr>
          <p:nvPr/>
        </p:nvPicPr>
        <p:blipFill>
          <a:blip r:embed="rId4" cstate="print"/>
          <a:srcRect/>
          <a:stretch>
            <a:fillRect/>
          </a:stretch>
        </p:blipFill>
        <p:spPr bwMode="auto">
          <a:xfrm>
            <a:off x="285720" y="214290"/>
            <a:ext cx="4071965" cy="2714644"/>
          </a:xfrm>
          <a:prstGeom prst="rect">
            <a:avLst/>
          </a:prstGeom>
          <a:noFill/>
        </p:spPr>
      </p:pic>
      <p:pic>
        <p:nvPicPr>
          <p:cNvPr id="1029" name="Picture 5" descr="C:\Users\Aynur\Desktop\AILE BAYRAMLARI-shekiller (stend)\2013 Sheki\DSC_2088.JPG"/>
          <p:cNvPicPr>
            <a:picLocks noChangeAspect="1" noChangeArrowheads="1"/>
          </p:cNvPicPr>
          <p:nvPr/>
        </p:nvPicPr>
        <p:blipFill>
          <a:blip r:embed="rId5" cstate="print"/>
          <a:srcRect/>
          <a:stretch>
            <a:fillRect/>
          </a:stretch>
        </p:blipFill>
        <p:spPr bwMode="auto">
          <a:xfrm>
            <a:off x="4429124" y="3643314"/>
            <a:ext cx="4464143" cy="295677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142976" y="274638"/>
            <a:ext cx="7643866" cy="1143000"/>
          </a:xfrm>
        </p:spPr>
        <p:txBody>
          <a:bodyPr/>
          <a:lstStyle/>
          <a:p>
            <a:pPr algn="ctr"/>
            <a:r>
              <a:rPr lang="en-US" b="1" dirty="0" smtClean="0">
                <a:solidFill>
                  <a:schemeClr val="tx1"/>
                </a:solidFill>
                <a:latin typeface="Arial" pitchFamily="34" charset="0"/>
                <a:cs typeface="Arial" pitchFamily="34" charset="0"/>
              </a:rPr>
              <a:t>A</a:t>
            </a:r>
            <a:r>
              <a:rPr lang="az-Latn-AZ" b="1" dirty="0" smtClean="0">
                <a:solidFill>
                  <a:schemeClr val="tx1"/>
                </a:solidFill>
                <a:latin typeface="Arial" pitchFamily="34" charset="0"/>
                <a:cs typeface="Arial" pitchFamily="34" charset="0"/>
              </a:rPr>
              <a:t>zərbaycanda ailələrin sayı</a:t>
            </a:r>
            <a:endParaRPr lang="ru-RU" b="1" dirty="0">
              <a:solidFill>
                <a:schemeClr val="tx1"/>
              </a:solidFill>
              <a:latin typeface="Arial" pitchFamily="34" charset="0"/>
              <a:cs typeface="Arial" pitchFamily="34" charset="0"/>
            </a:endParaRPr>
          </a:p>
        </p:txBody>
      </p:sp>
      <p:graphicFrame>
        <p:nvGraphicFramePr>
          <p:cNvPr id="4" name="Содержимое 3"/>
          <p:cNvGraphicFramePr>
            <a:graphicFrameLocks noGrp="1"/>
          </p:cNvGraphicFramePr>
          <p:nvPr>
            <p:ph idx="4294967295"/>
          </p:nvPr>
        </p:nvGraphicFramePr>
        <p:xfrm>
          <a:off x="1000100" y="1643050"/>
          <a:ext cx="7643866"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ynur\AppData\Local\Temp\Rar$DI05.130\DSC_5611.JPG"/>
          <p:cNvPicPr>
            <a:picLocks noChangeAspect="1" noChangeArrowheads="1"/>
          </p:cNvPicPr>
          <p:nvPr/>
        </p:nvPicPr>
        <p:blipFill>
          <a:blip r:embed="rId2" cstate="print"/>
          <a:srcRect/>
          <a:stretch>
            <a:fillRect/>
          </a:stretch>
        </p:blipFill>
        <p:spPr bwMode="auto">
          <a:xfrm>
            <a:off x="5072066" y="285728"/>
            <a:ext cx="3357586" cy="2571768"/>
          </a:xfrm>
          <a:prstGeom prst="rect">
            <a:avLst/>
          </a:prstGeom>
          <a:ln>
            <a:noFill/>
          </a:ln>
          <a:effectLst>
            <a:outerShdw blurRad="292100" dist="139700" dir="2700000" algn="tl" rotWithShape="0">
              <a:srgbClr val="333333">
                <a:alpha val="65000"/>
              </a:srgbClr>
            </a:outerShdw>
          </a:effectLst>
        </p:spPr>
      </p:pic>
      <p:pic>
        <p:nvPicPr>
          <p:cNvPr id="4" name="Picture 2" descr="C:\Users\Aynur\AppData\Local\Temp\Rar$DI16.672\IMG_3712.jpg"/>
          <p:cNvPicPr>
            <a:picLocks noChangeAspect="1" noChangeArrowheads="1"/>
          </p:cNvPicPr>
          <p:nvPr/>
        </p:nvPicPr>
        <p:blipFill>
          <a:blip r:embed="rId3" cstate="print"/>
          <a:srcRect/>
          <a:stretch>
            <a:fillRect/>
          </a:stretch>
        </p:blipFill>
        <p:spPr bwMode="auto">
          <a:xfrm>
            <a:off x="5143504" y="3429000"/>
            <a:ext cx="3429024" cy="2857520"/>
          </a:xfrm>
          <a:prstGeom prst="rect">
            <a:avLst/>
          </a:prstGeom>
          <a:ln>
            <a:noFill/>
          </a:ln>
          <a:effectLst>
            <a:outerShdw blurRad="292100" dist="139700" dir="2700000" algn="tl" rotWithShape="0">
              <a:srgbClr val="333333">
                <a:alpha val="65000"/>
              </a:srgbClr>
            </a:outerShdw>
          </a:effectLst>
        </p:spPr>
      </p:pic>
      <p:pic>
        <p:nvPicPr>
          <p:cNvPr id="5" name="Picture 5" descr="C:\Users\Aynur\Downloads\DSC_2872.JPG"/>
          <p:cNvPicPr>
            <a:picLocks noChangeAspect="1" noChangeArrowheads="1"/>
          </p:cNvPicPr>
          <p:nvPr/>
        </p:nvPicPr>
        <p:blipFill>
          <a:blip r:embed="rId4" cstate="print"/>
          <a:srcRect/>
          <a:stretch>
            <a:fillRect/>
          </a:stretch>
        </p:blipFill>
        <p:spPr bwMode="auto">
          <a:xfrm>
            <a:off x="785786" y="3500438"/>
            <a:ext cx="3786214" cy="2786082"/>
          </a:xfrm>
          <a:prstGeom prst="rect">
            <a:avLst/>
          </a:prstGeom>
          <a:ln>
            <a:noFill/>
          </a:ln>
          <a:effectLst>
            <a:outerShdw blurRad="292100" dist="139700" dir="2700000" algn="tl" rotWithShape="0">
              <a:srgbClr val="333333">
                <a:alpha val="65000"/>
              </a:srgbClr>
            </a:outerShdw>
          </a:effectLst>
        </p:spPr>
      </p:pic>
      <p:pic>
        <p:nvPicPr>
          <p:cNvPr id="6" name="Picture 5" descr="C:\Users\Aynur\Desktop\AILE BAYRAMLARI-shekiller (stend)\2011 Xacmaz\IMG_5489.JPG"/>
          <p:cNvPicPr>
            <a:picLocks noChangeAspect="1" noChangeArrowheads="1"/>
          </p:cNvPicPr>
          <p:nvPr/>
        </p:nvPicPr>
        <p:blipFill>
          <a:blip r:embed="rId5" cstate="print"/>
          <a:srcRect/>
          <a:stretch>
            <a:fillRect/>
          </a:stretch>
        </p:blipFill>
        <p:spPr bwMode="auto">
          <a:xfrm>
            <a:off x="683568" y="260648"/>
            <a:ext cx="3888432" cy="25202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28736"/>
            <a:ext cx="8143932" cy="3785652"/>
          </a:xfrm>
          <a:prstGeom prst="rect">
            <a:avLst/>
          </a:prstGeom>
        </p:spPr>
        <p:txBody>
          <a:bodyPr wrap="square">
            <a:spAutoFit/>
          </a:bodyPr>
          <a:lstStyle/>
          <a:p>
            <a:r>
              <a:rPr lang="az-Latn-AZ" sz="2400" b="1" dirty="0" smtClean="0">
                <a:latin typeface="Arial" pitchFamily="34" charset="0"/>
                <a:cs typeface="Arial" pitchFamily="34" charset="0"/>
              </a:rPr>
              <a:t> “Sağlam ailə sağlam cəmiyyətin təməlidir”,</a:t>
            </a:r>
          </a:p>
          <a:p>
            <a:r>
              <a:rPr lang="az-Latn-AZ" sz="2400" b="1" dirty="0" smtClean="0">
                <a:latin typeface="Arial" pitchFamily="34" charset="0"/>
                <a:cs typeface="Arial" pitchFamily="34" charset="0"/>
              </a:rPr>
              <a:t> “Nəsillər arası münasibətin cəmiyyətin formalaşmasında   rolu”,</a:t>
            </a:r>
          </a:p>
          <a:p>
            <a:r>
              <a:rPr lang="az-Latn-AZ" sz="2400" b="1" dirty="0" smtClean="0">
                <a:latin typeface="Arial" pitchFamily="34" charset="0"/>
                <a:cs typeface="Arial" pitchFamily="34" charset="0"/>
              </a:rPr>
              <a:t> “Yaşlı nəslin təcrübəsindən faydalanaq”,</a:t>
            </a:r>
          </a:p>
          <a:p>
            <a:r>
              <a:rPr lang="az-Latn-AZ" sz="2400" b="1" dirty="0" smtClean="0">
                <a:latin typeface="Arial" pitchFamily="34" charset="0"/>
                <a:cs typeface="Arial" pitchFamily="34" charset="0"/>
              </a:rPr>
              <a:t> “Müasir ailənin cəmiyyətin inkişafında yeri və rolu” ,</a:t>
            </a:r>
          </a:p>
          <a:p>
            <a:r>
              <a:rPr lang="az-Latn-AZ" sz="2400" b="1" dirty="0" smtClean="0">
                <a:latin typeface="Arial" pitchFamily="34" charset="0"/>
                <a:cs typeface="Arial" pitchFamily="34" charset="0"/>
              </a:rPr>
              <a:t>   Ağbirçəklər Şurasının üzvlərinin iştirakı ilə  “Gənc ana” kursları </a:t>
            </a:r>
            <a:endParaRPr lang="en-US" sz="2400" b="1" dirty="0" smtClean="0">
              <a:latin typeface="Arial" pitchFamily="34" charset="0"/>
              <a:cs typeface="Arial" pitchFamily="34" charset="0"/>
            </a:endParaRPr>
          </a:p>
          <a:p>
            <a:r>
              <a:rPr lang="az-Latn-AZ" sz="2400" b="1" dirty="0" smtClean="0">
                <a:latin typeface="Arial" pitchFamily="34" charset="0"/>
                <a:cs typeface="Arial" pitchFamily="34" charset="0"/>
              </a:rPr>
              <a:t>  “Mən həyatı </a:t>
            </a:r>
            <a:r>
              <a:rPr lang="en-US" sz="2400" b="1" dirty="0" smtClean="0">
                <a:latin typeface="Arial" pitchFamily="34" charset="0"/>
                <a:cs typeface="Arial" pitchFamily="34" charset="0"/>
              </a:rPr>
              <a:t>s</a:t>
            </a:r>
            <a:r>
              <a:rPr lang="az-Latn-AZ" sz="2400" b="1" dirty="0" smtClean="0">
                <a:latin typeface="Arial" pitchFamily="34" charset="0"/>
                <a:cs typeface="Arial" pitchFamily="34" charset="0"/>
              </a:rPr>
              <a:t>eçirəm</a:t>
            </a:r>
            <a:r>
              <a:rPr lang="az-Latn-AZ" sz="2400" b="1" dirty="0" smtClean="0">
                <a:latin typeface="Arial" pitchFamily="34" charset="0"/>
                <a:cs typeface="Arial" pitchFamily="34" charset="0"/>
              </a:rPr>
              <a:t>”,</a:t>
            </a:r>
          </a:p>
          <a:p>
            <a:r>
              <a:rPr lang="az-Latn-AZ" sz="2400" b="1" dirty="0" smtClean="0">
                <a:latin typeface="Arial" pitchFamily="34" charset="0"/>
                <a:cs typeface="Arial" pitchFamily="34" charset="0"/>
              </a:rPr>
              <a:t>  “Ailə Akademiyası”, </a:t>
            </a:r>
          </a:p>
          <a:p>
            <a:r>
              <a:rPr lang="az-Latn-AZ" sz="2400" b="1" dirty="0" smtClean="0">
                <a:latin typeface="Arial" pitchFamily="34" charset="0"/>
                <a:cs typeface="Arial" pitchFamily="34" charset="0"/>
              </a:rPr>
              <a:t>  </a:t>
            </a:r>
            <a:r>
              <a:rPr lang="az-Latn-AZ" sz="2400" b="1" dirty="0">
                <a:latin typeface="Arial" pitchFamily="34" charset="0"/>
                <a:cs typeface="Arial" pitchFamily="34" charset="0"/>
              </a:rPr>
              <a:t>“</a:t>
            </a:r>
            <a:r>
              <a:rPr lang="az-Latn-AZ" sz="2400" b="1" dirty="0" smtClean="0">
                <a:latin typeface="Arial" pitchFamily="34" charset="0"/>
                <a:cs typeface="Arial" pitchFamily="34" charset="0"/>
              </a:rPr>
              <a:t>Ailə</a:t>
            </a:r>
            <a:r>
              <a:rPr lang="en-US" sz="2400" b="1" dirty="0" smtClean="0">
                <a:latin typeface="Arial" pitchFamily="34" charset="0"/>
                <a:cs typeface="Arial" pitchFamily="34" charset="0"/>
              </a:rPr>
              <a:t>,</a:t>
            </a:r>
            <a:r>
              <a:rPr lang="az-Latn-AZ" sz="2400" b="1" smtClean="0">
                <a:latin typeface="Arial" pitchFamily="34" charset="0"/>
                <a:cs typeface="Arial" pitchFamily="34" charset="0"/>
              </a:rPr>
              <a:t>Məktəb</a:t>
            </a:r>
            <a:r>
              <a:rPr lang="az-Latn-AZ" sz="2400" b="1" smtClean="0">
                <a:latin typeface="Arial" pitchFamily="34" charset="0"/>
                <a:cs typeface="Arial" pitchFamily="34" charset="0"/>
              </a:rPr>
              <a:t>, </a:t>
            </a:r>
            <a:r>
              <a:rPr lang="az-Latn-AZ" sz="2400" b="1" smtClean="0">
                <a:latin typeface="Arial" pitchFamily="34" charset="0"/>
                <a:cs typeface="Arial" pitchFamily="34" charset="0"/>
              </a:rPr>
              <a:t>Cəmiyyət”</a:t>
            </a:r>
            <a:endParaRPr lang="ru-RU" sz="2400" b="1" dirty="0">
              <a:latin typeface="Arial" pitchFamily="34" charset="0"/>
              <a:cs typeface="Arial" pitchFamily="34" charset="0"/>
            </a:endParaRPr>
          </a:p>
        </p:txBody>
      </p:sp>
      <p:sp>
        <p:nvSpPr>
          <p:cNvPr id="3" name="Заголовок 2"/>
          <p:cNvSpPr>
            <a:spLocks noGrp="1"/>
          </p:cNvSpPr>
          <p:nvPr>
            <p:ph type="title"/>
          </p:nvPr>
        </p:nvSpPr>
        <p:spPr>
          <a:xfrm>
            <a:off x="1285852" y="274638"/>
            <a:ext cx="6429420" cy="1143000"/>
          </a:xfrm>
          <a:noFill/>
          <a:ln>
            <a:noFill/>
          </a:ln>
          <a:effectLst>
            <a:outerShdw blurRad="44450" dist="27940" dir="5400000" algn="ctr">
              <a:srgbClr val="000000">
                <a:alpha val="32000"/>
              </a:srgbClr>
            </a:outerShdw>
          </a:effectLst>
        </p:spPr>
        <p:style>
          <a:lnRef idx="2">
            <a:schemeClr val="dk1"/>
          </a:lnRef>
          <a:fillRef idx="1">
            <a:schemeClr val="lt1"/>
          </a:fillRef>
          <a:effectRef idx="0">
            <a:schemeClr val="dk1"/>
          </a:effectRef>
          <a:fontRef idx="minor">
            <a:schemeClr val="dk1"/>
          </a:fontRef>
        </p:style>
        <p:txBody>
          <a:bodyPr>
            <a:normAutofit/>
          </a:bodyPr>
          <a:lstStyle/>
          <a:p>
            <a:pPr algn="ctr"/>
            <a:r>
              <a:rPr lang="az-Latn-AZ" sz="3600" b="1" dirty="0" smtClean="0">
                <a:solidFill>
                  <a:schemeClr val="tx1"/>
                </a:solidFill>
                <a:latin typeface="Arial" pitchFamily="34" charset="0"/>
                <a:cs typeface="Arial" pitchFamily="34" charset="0"/>
              </a:rPr>
              <a:t>Komitənin layihələri</a:t>
            </a:r>
            <a:endParaRPr lang="ru-RU" sz="3600" b="1"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20141203-WA0012.jpg"/>
          <p:cNvPicPr>
            <a:picLocks noChangeAspect="1"/>
          </p:cNvPicPr>
          <p:nvPr/>
        </p:nvPicPr>
        <p:blipFill>
          <a:blip r:embed="rId3" cstate="print"/>
          <a:stretch>
            <a:fillRect/>
          </a:stretch>
        </p:blipFill>
        <p:spPr>
          <a:xfrm>
            <a:off x="285720" y="214290"/>
            <a:ext cx="3442129"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DSC_0271.JPG"/>
          <p:cNvPicPr>
            <a:picLocks noChangeAspect="1"/>
          </p:cNvPicPr>
          <p:nvPr/>
        </p:nvPicPr>
        <p:blipFill>
          <a:blip r:embed="rId4" cstate="print"/>
          <a:stretch>
            <a:fillRect/>
          </a:stretch>
        </p:blipFill>
        <p:spPr>
          <a:xfrm>
            <a:off x="2500298" y="2071678"/>
            <a:ext cx="3821901" cy="2547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IMG_3136.JPG"/>
          <p:cNvPicPr>
            <a:picLocks noChangeAspect="1"/>
          </p:cNvPicPr>
          <p:nvPr/>
        </p:nvPicPr>
        <p:blipFill>
          <a:blip r:embed="rId5" cstate="print"/>
          <a:stretch>
            <a:fillRect/>
          </a:stretch>
        </p:blipFill>
        <p:spPr>
          <a:xfrm>
            <a:off x="5500694" y="4500570"/>
            <a:ext cx="3429024"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IMG_3310.JPG"/>
          <p:cNvPicPr>
            <a:picLocks noChangeAspect="1"/>
          </p:cNvPicPr>
          <p:nvPr/>
        </p:nvPicPr>
        <p:blipFill>
          <a:blip r:embed="rId6" cstate="print"/>
          <a:stretch>
            <a:fillRect/>
          </a:stretch>
        </p:blipFill>
        <p:spPr>
          <a:xfrm>
            <a:off x="214282" y="4500570"/>
            <a:ext cx="3429024" cy="2143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IMG_3312.JPG"/>
          <p:cNvPicPr>
            <a:picLocks noChangeAspect="1"/>
          </p:cNvPicPr>
          <p:nvPr/>
        </p:nvPicPr>
        <p:blipFill>
          <a:blip r:embed="rId7" cstate="print"/>
          <a:stretch>
            <a:fillRect/>
          </a:stretch>
        </p:blipFill>
        <p:spPr>
          <a:xfrm>
            <a:off x="5500694" y="190477"/>
            <a:ext cx="3357586" cy="2238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ynur\AppData\Local\Temp\Rar$DI00.369\143661440615856934_1000x669.jpg"/>
          <p:cNvPicPr>
            <a:picLocks noChangeAspect="1" noChangeArrowheads="1"/>
          </p:cNvPicPr>
          <p:nvPr/>
        </p:nvPicPr>
        <p:blipFill>
          <a:blip r:embed="rId2" cstate="print"/>
          <a:srcRect/>
          <a:stretch>
            <a:fillRect/>
          </a:stretch>
        </p:blipFill>
        <p:spPr bwMode="auto">
          <a:xfrm>
            <a:off x="714348" y="571480"/>
            <a:ext cx="3386753" cy="2245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3" name="Picture 3" descr="C:\Users\Aynur\AppData\Local\Temp\Rar$DI03.151\14391995153510516179_1000x669-2 (1).jpg"/>
          <p:cNvPicPr>
            <a:picLocks noChangeAspect="1" noChangeArrowheads="1"/>
          </p:cNvPicPr>
          <p:nvPr/>
        </p:nvPicPr>
        <p:blipFill>
          <a:blip r:embed="rId3" cstate="print"/>
          <a:srcRect/>
          <a:stretch>
            <a:fillRect/>
          </a:stretch>
        </p:blipFill>
        <p:spPr bwMode="auto">
          <a:xfrm>
            <a:off x="5143504" y="571480"/>
            <a:ext cx="3355943" cy="223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4" name="Picture 4" descr="C:\Users\Aynur\AppData\Local\Temp\Rar$DI08.466\14391995155314357082_1000x669.jpg"/>
          <p:cNvPicPr>
            <a:picLocks noChangeAspect="1" noChangeArrowheads="1"/>
          </p:cNvPicPr>
          <p:nvPr/>
        </p:nvPicPr>
        <p:blipFill>
          <a:blip r:embed="rId4" cstate="print"/>
          <a:srcRect/>
          <a:stretch>
            <a:fillRect/>
          </a:stretch>
        </p:blipFill>
        <p:spPr bwMode="auto">
          <a:xfrm>
            <a:off x="714348" y="3786190"/>
            <a:ext cx="3500462" cy="2327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5" name="Picture 5" descr="C:\Users\Aynur\AppData\Local\Temp\Rar$DI00.700\14391995155588857227_1000x669.jpg"/>
          <p:cNvPicPr>
            <a:picLocks noChangeAspect="1" noChangeArrowheads="1"/>
          </p:cNvPicPr>
          <p:nvPr/>
        </p:nvPicPr>
        <p:blipFill>
          <a:blip r:embed="rId5" cstate="print"/>
          <a:srcRect/>
          <a:stretch>
            <a:fillRect/>
          </a:stretch>
        </p:blipFill>
        <p:spPr bwMode="auto">
          <a:xfrm>
            <a:off x="5072066" y="3786190"/>
            <a:ext cx="3500462" cy="2327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jurnaldan sekiller\tedbirlerden\Müdafiə Nazirliyinin\1474464388109558232_1000x669.jpg"/>
          <p:cNvPicPr>
            <a:picLocks noChangeAspect="1" noChangeArrowheads="1"/>
          </p:cNvPicPr>
          <p:nvPr/>
        </p:nvPicPr>
        <p:blipFill>
          <a:blip r:embed="rId2" cstate="print"/>
          <a:srcRect/>
          <a:stretch>
            <a:fillRect/>
          </a:stretch>
        </p:blipFill>
        <p:spPr bwMode="auto">
          <a:xfrm>
            <a:off x="4896848" y="388620"/>
            <a:ext cx="4247152" cy="2824356"/>
          </a:xfrm>
          <a:prstGeom prst="rect">
            <a:avLst/>
          </a:prstGeom>
          <a:ln>
            <a:noFill/>
          </a:ln>
          <a:effectLst>
            <a:outerShdw blurRad="292100" dist="139700" dir="2700000" algn="tl" rotWithShape="0">
              <a:srgbClr val="333333">
                <a:alpha val="65000"/>
              </a:srgbClr>
            </a:outerShdw>
          </a:effectLst>
        </p:spPr>
      </p:pic>
      <p:pic>
        <p:nvPicPr>
          <p:cNvPr id="68611" name="Picture 3" descr="F:\jurnaldan sekiller\tedbirlerden\Müdafiə Nazirliyinin\IMG_5466.jpg"/>
          <p:cNvPicPr>
            <a:picLocks noChangeAspect="1" noChangeArrowheads="1"/>
          </p:cNvPicPr>
          <p:nvPr/>
        </p:nvPicPr>
        <p:blipFill>
          <a:blip r:embed="rId3" cstate="print"/>
          <a:srcRect/>
          <a:stretch>
            <a:fillRect/>
          </a:stretch>
        </p:blipFill>
        <p:spPr bwMode="auto">
          <a:xfrm>
            <a:off x="251520" y="404664"/>
            <a:ext cx="4512501" cy="2880320"/>
          </a:xfrm>
          <a:prstGeom prst="rect">
            <a:avLst/>
          </a:prstGeom>
          <a:ln>
            <a:noFill/>
          </a:ln>
          <a:effectLst>
            <a:outerShdw blurRad="292100" dist="139700" dir="2700000" algn="tl" rotWithShape="0">
              <a:srgbClr val="333333">
                <a:alpha val="65000"/>
              </a:srgbClr>
            </a:outerShdw>
          </a:effectLst>
        </p:spPr>
      </p:pic>
      <p:pic>
        <p:nvPicPr>
          <p:cNvPr id="68612" name="Picture 4" descr="F:\jurnaldan sekiller\tedbirlerden\Müdafiə Nazirliyinin\IMG_5502.jpg"/>
          <p:cNvPicPr>
            <a:picLocks noChangeAspect="1" noChangeArrowheads="1"/>
          </p:cNvPicPr>
          <p:nvPr/>
        </p:nvPicPr>
        <p:blipFill>
          <a:blip r:embed="rId4" cstate="print"/>
          <a:srcRect/>
          <a:stretch>
            <a:fillRect/>
          </a:stretch>
        </p:blipFill>
        <p:spPr bwMode="auto">
          <a:xfrm>
            <a:off x="2267744" y="3356992"/>
            <a:ext cx="4608512" cy="32129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571480"/>
            <a:ext cx="5143536" cy="2985433"/>
          </a:xfrm>
          <a:prstGeom prst="rect">
            <a:avLst/>
          </a:prstGeom>
        </p:spPr>
        <p:txBody>
          <a:bodyPr wrap="square">
            <a:spAutoFit/>
          </a:bodyPr>
          <a:lstStyle/>
          <a:p>
            <a:pPr lvl="0" algn="ctr"/>
            <a:r>
              <a:rPr lang="az-Latn-AZ" sz="2200" b="1" dirty="0" smtClean="0">
                <a:solidFill>
                  <a:schemeClr val="tx2"/>
                </a:solidFill>
                <a:latin typeface="Arial" pitchFamily="34" charset="0"/>
                <a:cs typeface="Arial" pitchFamily="34" charset="0"/>
              </a:rPr>
              <a:t>“</a:t>
            </a:r>
            <a:r>
              <a:rPr lang="az-Latn-AZ" sz="2200" b="1" dirty="0" smtClean="0">
                <a:latin typeface="Arial" pitchFamily="34" charset="0"/>
                <a:cs typeface="Arial" pitchFamily="34" charset="0"/>
              </a:rPr>
              <a:t>Sağlam həyat naminə erkən nikaha YOX deyək” adlı layihə</a:t>
            </a:r>
          </a:p>
          <a:p>
            <a:pPr algn="just"/>
            <a:endParaRPr lang="az-Latn-AZ" b="1" dirty="0" smtClean="0">
              <a:solidFill>
                <a:schemeClr val="accent3">
                  <a:lumMod val="75000"/>
                </a:schemeClr>
              </a:solidFill>
              <a:latin typeface="Arial" pitchFamily="34" charset="0"/>
              <a:cs typeface="Arial" pitchFamily="34" charset="0"/>
            </a:endParaRPr>
          </a:p>
          <a:p>
            <a:pPr algn="just"/>
            <a:r>
              <a:rPr lang="az-Latn-AZ" b="1" dirty="0" smtClean="0">
                <a:latin typeface="Arial" pitchFamily="34" charset="0"/>
                <a:cs typeface="Arial" pitchFamily="34" charset="0"/>
              </a:rPr>
              <a:t>Əhalinin, xüsusilə gənclərin insan alveri, erkən nikah və qan qohumları arasında bağlanan nikahların yaratdığı fəsadlar barəsində və sağlam həyat tərzinin təbliği istiqamətində maarifləndirilməsi məqsədilə “Sağlam həyat naminə erkən nikaha YOX deyək” adlı layihə həyata keçirilir.</a:t>
            </a:r>
            <a:endParaRPr lang="en-US" b="1" dirty="0" smtClean="0">
              <a:latin typeface="Arial" pitchFamily="34" charset="0"/>
              <a:cs typeface="Arial" pitchFamily="34" charset="0"/>
            </a:endParaRPr>
          </a:p>
        </p:txBody>
      </p:sp>
      <p:pic>
        <p:nvPicPr>
          <p:cNvPr id="3" name="Рисунок 2" descr="SAM_0065.JPG"/>
          <p:cNvPicPr>
            <a:picLocks noChangeAspect="1"/>
          </p:cNvPicPr>
          <p:nvPr/>
        </p:nvPicPr>
        <p:blipFill>
          <a:blip r:embed="rId2" cstate="print"/>
          <a:stretch>
            <a:fillRect/>
          </a:stretch>
        </p:blipFill>
        <p:spPr>
          <a:xfrm>
            <a:off x="5643570" y="1071546"/>
            <a:ext cx="3387145" cy="2619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image (1).jpeg"/>
          <p:cNvPicPr>
            <a:picLocks noChangeAspect="1"/>
          </p:cNvPicPr>
          <p:nvPr/>
        </p:nvPicPr>
        <p:blipFill>
          <a:blip r:embed="rId3" cstate="print"/>
          <a:stretch>
            <a:fillRect/>
          </a:stretch>
        </p:blipFill>
        <p:spPr>
          <a:xfrm>
            <a:off x="4786314" y="3857628"/>
            <a:ext cx="3571900" cy="271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IMG_5746.JPG"/>
          <p:cNvPicPr>
            <a:picLocks noChangeAspect="1"/>
          </p:cNvPicPr>
          <p:nvPr/>
        </p:nvPicPr>
        <p:blipFill>
          <a:blip r:embed="rId4" cstate="print"/>
          <a:stretch>
            <a:fillRect/>
          </a:stretch>
        </p:blipFill>
        <p:spPr>
          <a:xfrm>
            <a:off x="571472" y="3857628"/>
            <a:ext cx="3786214" cy="2714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C:\Users\Nargiz_Beynelxalq\Desktop\qadin zorakiliqi2.JPG"/>
          <p:cNvPicPr>
            <a:picLocks noChangeAspect="1" noChangeArrowheads="1"/>
          </p:cNvPicPr>
          <p:nvPr/>
        </p:nvPicPr>
        <p:blipFill>
          <a:blip r:embed="rId2"/>
          <a:srcRect/>
          <a:stretch>
            <a:fillRect/>
          </a:stretch>
        </p:blipFill>
        <p:spPr bwMode="auto">
          <a:xfrm>
            <a:off x="217488" y="854075"/>
            <a:ext cx="3789362" cy="2878138"/>
          </a:xfrm>
          <a:prstGeom prst="rect">
            <a:avLst/>
          </a:prstGeom>
          <a:noFill/>
          <a:ln w="9525">
            <a:noFill/>
            <a:miter lim="800000"/>
            <a:headEnd/>
            <a:tailEnd/>
          </a:ln>
        </p:spPr>
      </p:pic>
      <p:pic>
        <p:nvPicPr>
          <p:cNvPr id="46083" name="Picture 6" descr="C:\Users\Nargiz_Beynelxalq\Desktop\DSC_5737---Copy.jpg"/>
          <p:cNvPicPr>
            <a:picLocks noChangeAspect="1" noChangeArrowheads="1"/>
          </p:cNvPicPr>
          <p:nvPr/>
        </p:nvPicPr>
        <p:blipFill>
          <a:blip r:embed="rId3"/>
          <a:srcRect/>
          <a:stretch>
            <a:fillRect/>
          </a:stretch>
        </p:blipFill>
        <p:spPr bwMode="auto">
          <a:xfrm>
            <a:off x="117475" y="3929063"/>
            <a:ext cx="3990975" cy="2760662"/>
          </a:xfrm>
          <a:prstGeom prst="rect">
            <a:avLst/>
          </a:prstGeom>
          <a:noFill/>
          <a:ln w="9525">
            <a:noFill/>
            <a:miter lim="800000"/>
            <a:headEnd/>
            <a:tailEnd/>
          </a:ln>
        </p:spPr>
      </p:pic>
      <p:sp>
        <p:nvSpPr>
          <p:cNvPr id="2" name="Прямоугольник 1"/>
          <p:cNvSpPr/>
          <p:nvPr/>
        </p:nvSpPr>
        <p:spPr>
          <a:xfrm>
            <a:off x="323850" y="188913"/>
            <a:ext cx="8064500" cy="461962"/>
          </a:xfrm>
          <a:prstGeom prst="rect">
            <a:avLst/>
          </a:prstGeom>
        </p:spPr>
        <p:txBody>
          <a:bodyPr>
            <a:spAutoFit/>
          </a:bodyPr>
          <a:lstStyle/>
          <a:p>
            <a:r>
              <a:rPr lang="en-US" sz="2400" b="1" dirty="0">
                <a:solidFill>
                  <a:srgbClr val="10253F"/>
                </a:solidFill>
                <a:latin typeface="Times New Roman" pitchFamily="18" charset="0"/>
                <a:cs typeface="Times New Roman" pitchFamily="18" charset="0"/>
              </a:rPr>
              <a:t>   16 </a:t>
            </a:r>
            <a:r>
              <a:rPr lang="az-Latn-AZ" sz="2400" b="1" dirty="0">
                <a:solidFill>
                  <a:srgbClr val="10253F"/>
                </a:solidFill>
                <a:latin typeface="Times New Roman" pitchFamily="18" charset="0"/>
                <a:cs typeface="Times New Roman" pitchFamily="18" charset="0"/>
              </a:rPr>
              <a:t>günlük  kompaniya: məişət zorakılığına qarşı mübarizə</a:t>
            </a:r>
            <a:endParaRPr lang="ru-RU" sz="2400" dirty="0">
              <a:solidFill>
                <a:srgbClr val="10253F"/>
              </a:solidFill>
              <a:latin typeface="Times New Roman" pitchFamily="18" charset="0"/>
              <a:cs typeface="Times New Roman" pitchFamily="18" charset="0"/>
            </a:endParaRPr>
          </a:p>
        </p:txBody>
      </p:sp>
      <p:pic>
        <p:nvPicPr>
          <p:cNvPr id="46085" name="Picture 7" descr="C:\Users\Nargiz_Beynelxalq\Desktop\EndViolence1.jpg"/>
          <p:cNvPicPr>
            <a:picLocks noChangeAspect="1" noChangeArrowheads="1"/>
          </p:cNvPicPr>
          <p:nvPr/>
        </p:nvPicPr>
        <p:blipFill>
          <a:blip r:embed="rId4"/>
          <a:srcRect/>
          <a:stretch>
            <a:fillRect/>
          </a:stretch>
        </p:blipFill>
        <p:spPr bwMode="auto">
          <a:xfrm>
            <a:off x="4540250" y="887413"/>
            <a:ext cx="4237038" cy="2825750"/>
          </a:xfrm>
          <a:prstGeom prst="rect">
            <a:avLst/>
          </a:prstGeom>
          <a:noFill/>
          <a:ln w="9525">
            <a:noFill/>
            <a:miter lim="800000"/>
            <a:headEnd/>
            <a:tailEnd/>
          </a:ln>
        </p:spPr>
      </p:pic>
      <p:pic>
        <p:nvPicPr>
          <p:cNvPr id="46086" name="Picture 8" descr="C:\Users\Nargiz_Beynelxalq\Desktop\EndViolence2.jpg"/>
          <p:cNvPicPr>
            <a:picLocks noChangeAspect="1" noChangeArrowheads="1"/>
          </p:cNvPicPr>
          <p:nvPr/>
        </p:nvPicPr>
        <p:blipFill>
          <a:blip r:embed="rId5"/>
          <a:srcRect/>
          <a:stretch>
            <a:fillRect/>
          </a:stretch>
        </p:blipFill>
        <p:spPr bwMode="auto">
          <a:xfrm>
            <a:off x="4438650" y="3908425"/>
            <a:ext cx="4338638" cy="2751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46082"/>
                                        </p:tgtEl>
                                        <p:attrNameLst>
                                          <p:attrName>style.visibility</p:attrName>
                                        </p:attrNameLst>
                                      </p:cBhvr>
                                      <p:to>
                                        <p:strVal val="visible"/>
                                      </p:to>
                                    </p:set>
                                    <p:animEffect transition="in" filter="wheel(4)">
                                      <p:cBhvr>
                                        <p:cTn id="14" dur="2000"/>
                                        <p:tgtEl>
                                          <p:spTgt spid="4608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animEffect transition="in" filter="wheel(4)">
                                      <p:cBhvr>
                                        <p:cTn id="19" dur="2000"/>
                                        <p:tgtEl>
                                          <p:spTgt spid="4608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46083"/>
                                        </p:tgtEl>
                                        <p:attrNameLst>
                                          <p:attrName>style.visibility</p:attrName>
                                        </p:attrNameLst>
                                      </p:cBhvr>
                                      <p:to>
                                        <p:strVal val="visible"/>
                                      </p:to>
                                    </p:set>
                                    <p:animEffect transition="in" filter="wheel(4)">
                                      <p:cBhvr>
                                        <p:cTn id="24" dur="2000"/>
                                        <p:tgtEl>
                                          <p:spTgt spid="4608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46086"/>
                                        </p:tgtEl>
                                        <p:attrNameLst>
                                          <p:attrName>style.visibility</p:attrName>
                                        </p:attrNameLst>
                                      </p:cBhvr>
                                      <p:to>
                                        <p:strVal val="visible"/>
                                      </p:to>
                                    </p:set>
                                    <p:animEffect transition="in" filter="wheel(4)">
                                      <p:cBhvr>
                                        <p:cTn id="29"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356665"/>
            <a:ext cx="7358114" cy="1323439"/>
          </a:xfrm>
          <a:prstGeom prst="rect">
            <a:avLst/>
          </a:prstGeom>
        </p:spPr>
        <p:txBody>
          <a:bodyPr wrap="square">
            <a:spAutoFit/>
          </a:bodyPr>
          <a:lstStyle/>
          <a:p>
            <a:pPr>
              <a:buClr>
                <a:schemeClr val="tx2">
                  <a:lumMod val="60000"/>
                  <a:lumOff val="40000"/>
                </a:schemeClr>
              </a:buClr>
              <a:defRPr/>
            </a:pPr>
            <a:endParaRPr lang="en-US" sz="2400" b="1" dirty="0">
              <a:solidFill>
                <a:srgbClr val="002060"/>
              </a:solidFill>
              <a:latin typeface="Times New Roman" pitchFamily="18" charset="0"/>
              <a:cs typeface="Times New Roman" pitchFamily="18" charset="0"/>
            </a:endParaRPr>
          </a:p>
          <a:p>
            <a:pPr>
              <a:buClr>
                <a:schemeClr val="tx2">
                  <a:lumMod val="60000"/>
                  <a:lumOff val="40000"/>
                </a:schemeClr>
              </a:buClr>
              <a:defRPr/>
            </a:pPr>
            <a:endParaRPr lang="en-US" sz="2400" b="1" dirty="0">
              <a:solidFill>
                <a:srgbClr val="7030A0"/>
              </a:solidFill>
              <a:latin typeface="Times New Roman" pitchFamily="18" charset="0"/>
              <a:cs typeface="Times New Roman" pitchFamily="18" charset="0"/>
            </a:endParaRPr>
          </a:p>
          <a:p>
            <a:pPr>
              <a:buClr>
                <a:schemeClr val="tx2">
                  <a:lumMod val="60000"/>
                  <a:lumOff val="40000"/>
                </a:schemeClr>
              </a:buClr>
              <a:defRPr/>
            </a:pPr>
            <a:endParaRPr lang="en-US" sz="1600" b="1" dirty="0">
              <a:solidFill>
                <a:srgbClr val="7030A0"/>
              </a:solidFill>
              <a:latin typeface="Arial" pitchFamily="34" charset="0"/>
              <a:cs typeface="Arial" pitchFamily="34" charset="0"/>
            </a:endParaRPr>
          </a:p>
          <a:p>
            <a:pPr>
              <a:buClr>
                <a:schemeClr val="tx2">
                  <a:lumMod val="60000"/>
                  <a:lumOff val="40000"/>
                </a:schemeClr>
              </a:buClr>
              <a:defRPr/>
            </a:pPr>
            <a:endParaRPr lang="az-Latn-AZ" sz="1600" b="1" dirty="0">
              <a:solidFill>
                <a:srgbClr val="7030A0"/>
              </a:solidFill>
              <a:latin typeface="Arial" pitchFamily="34" charset="0"/>
              <a:cs typeface="Arial" pitchFamily="34" charset="0"/>
            </a:endParaRPr>
          </a:p>
        </p:txBody>
      </p:sp>
      <p:pic>
        <p:nvPicPr>
          <p:cNvPr id="11" name="Picture 6" descr="C:\Users\Fujitsu\Desktop\pambıq.jpg"/>
          <p:cNvPicPr>
            <a:picLocks noChangeAspect="1" noChangeArrowheads="1"/>
          </p:cNvPicPr>
          <p:nvPr/>
        </p:nvPicPr>
        <p:blipFill>
          <a:blip r:embed="rId2" cstate="print"/>
          <a:srcRect/>
          <a:stretch>
            <a:fillRect/>
          </a:stretch>
        </p:blipFill>
        <p:spPr bwMode="auto">
          <a:xfrm>
            <a:off x="214282" y="4429132"/>
            <a:ext cx="3214710" cy="2143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 descr="C:\Users\Aynur\Desktop\images.jpg"/>
          <p:cNvPicPr>
            <a:picLocks noChangeAspect="1" noChangeArrowheads="1"/>
          </p:cNvPicPr>
          <p:nvPr/>
        </p:nvPicPr>
        <p:blipFill>
          <a:blip r:embed="rId3"/>
          <a:srcRect/>
          <a:stretch>
            <a:fillRect/>
          </a:stretch>
        </p:blipFill>
        <p:spPr bwMode="auto">
          <a:xfrm>
            <a:off x="2857488" y="3643314"/>
            <a:ext cx="3071834" cy="21431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4" descr="C:\Users\Aynur\Desktop\images (3).jpg"/>
          <p:cNvPicPr>
            <a:picLocks noChangeAspect="1" noChangeArrowheads="1"/>
          </p:cNvPicPr>
          <p:nvPr/>
        </p:nvPicPr>
        <p:blipFill>
          <a:blip r:embed="rId4"/>
          <a:srcRect/>
          <a:stretch>
            <a:fillRect/>
          </a:stretch>
        </p:blipFill>
        <p:spPr bwMode="auto">
          <a:xfrm>
            <a:off x="5715008" y="4429132"/>
            <a:ext cx="3214710" cy="2143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 name="Picture 6" descr="C:\Users\Fujitsu\Desktop\tər-tər2.jpg"/>
          <p:cNvPicPr>
            <a:picLocks noChangeAspect="1" noChangeArrowheads="1"/>
          </p:cNvPicPr>
          <p:nvPr/>
        </p:nvPicPr>
        <p:blipFill>
          <a:blip r:embed="rId5" cstate="print"/>
          <a:srcRect/>
          <a:stretch>
            <a:fillRect/>
          </a:stretch>
        </p:blipFill>
        <p:spPr bwMode="auto">
          <a:xfrm>
            <a:off x="857224" y="285728"/>
            <a:ext cx="3374363" cy="224915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6" descr="C:\Users\Fujitsu\Desktop\img_29326_inner3.jpg"/>
          <p:cNvPicPr>
            <a:picLocks noChangeAspect="1" noChangeArrowheads="1"/>
          </p:cNvPicPr>
          <p:nvPr/>
        </p:nvPicPr>
        <p:blipFill>
          <a:blip r:embed="rId6" cstate="print"/>
          <a:srcRect/>
          <a:stretch>
            <a:fillRect/>
          </a:stretch>
        </p:blipFill>
        <p:spPr bwMode="auto">
          <a:xfrm>
            <a:off x="5143504" y="357166"/>
            <a:ext cx="3209579" cy="221457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714348" y="2643182"/>
            <a:ext cx="7429552" cy="923330"/>
          </a:xfrm>
          <a:prstGeom prst="rect">
            <a:avLst/>
          </a:prstGeom>
        </p:spPr>
        <p:txBody>
          <a:bodyPr wrap="square">
            <a:spAutoFit/>
          </a:bodyPr>
          <a:lstStyle/>
          <a:p>
            <a:pPr algn="just">
              <a:buClr>
                <a:schemeClr val="tx2">
                  <a:lumMod val="60000"/>
                  <a:lumOff val="40000"/>
                </a:schemeClr>
              </a:buClr>
            </a:pPr>
            <a:r>
              <a:rPr lang="az-Latn-AZ" b="1" dirty="0" smtClean="0">
                <a:latin typeface="Times New Roman" pitchFamily="18" charset="0"/>
                <a:cs typeface="Times New Roman" pitchFamily="18" charset="0"/>
              </a:rPr>
              <a:t>Son 20 il ərzində əhalimizin sayı  artaraq, 9 milyon 800 mini ötmüşdür.   İşsizliyin səviyyəsi   </a:t>
            </a:r>
            <a:r>
              <a:rPr lang="en-US" b="1" dirty="0" smtClean="0">
                <a:latin typeface="Times New Roman" pitchFamily="18" charset="0"/>
                <a:cs typeface="Times New Roman" pitchFamily="18" charset="0"/>
              </a:rPr>
              <a:t>5%- </a:t>
            </a:r>
            <a:r>
              <a:rPr lang="az-Latn-AZ" b="1" dirty="0" smtClean="0">
                <a:latin typeface="Times New Roman" pitchFamily="18" charset="0"/>
                <a:cs typeface="Times New Roman" pitchFamily="18" charset="0"/>
              </a:rPr>
              <a:t>dir. Yoxsulluq isə təxminən </a:t>
            </a:r>
            <a:r>
              <a:rPr lang="en-US" b="1" dirty="0" smtClean="0">
                <a:latin typeface="Times New Roman" pitchFamily="18" charset="0"/>
                <a:cs typeface="Times New Roman" pitchFamily="18" charset="0"/>
              </a:rPr>
              <a:t>10</a:t>
            </a:r>
            <a:r>
              <a:rPr lang="az-Latn-AZ" b="1" dirty="0" smtClean="0">
                <a:latin typeface="Times New Roman" pitchFamily="18" charset="0"/>
                <a:cs typeface="Times New Roman" pitchFamily="18" charset="0"/>
              </a:rPr>
              <a:t> dəfə, </a:t>
            </a:r>
            <a:r>
              <a:rPr lang="en-US" b="1" dirty="0" smtClean="0">
                <a:latin typeface="Times New Roman" pitchFamily="18" charset="0"/>
                <a:cs typeface="Times New Roman" pitchFamily="18" charset="0"/>
              </a:rPr>
              <a:t>49</a:t>
            </a:r>
            <a:r>
              <a:rPr lang="az-Latn-AZ" b="1" dirty="0" smtClean="0">
                <a:latin typeface="Times New Roman" pitchFamily="18" charset="0"/>
                <a:cs typeface="Times New Roman" pitchFamily="18" charset="0"/>
              </a:rPr>
              <a:t> faizdən  4,9% faizədək  azalıb.</a:t>
            </a:r>
            <a:endParaRPr lang="en-US" b="1"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jurnaldan sekiller\tedbirlerden\islamda zorakiliq\14743563341329162128_1000x669.jpg"/>
          <p:cNvPicPr>
            <a:picLocks noChangeAspect="1" noChangeArrowheads="1"/>
          </p:cNvPicPr>
          <p:nvPr/>
        </p:nvPicPr>
        <p:blipFill>
          <a:blip r:embed="rId2" cstate="print"/>
          <a:srcRect/>
          <a:stretch>
            <a:fillRect/>
          </a:stretch>
        </p:blipFill>
        <p:spPr bwMode="auto">
          <a:xfrm>
            <a:off x="0" y="836712"/>
            <a:ext cx="4202095" cy="2454024"/>
          </a:xfrm>
          <a:prstGeom prst="rect">
            <a:avLst/>
          </a:prstGeom>
          <a:noFill/>
        </p:spPr>
      </p:pic>
      <p:pic>
        <p:nvPicPr>
          <p:cNvPr id="73731" name="Picture 3" descr="F:\jurnaldan sekiller\tedbirlerden\islamda zorakiliq\1474356334444144303_1000x669.jpg"/>
          <p:cNvPicPr>
            <a:picLocks noChangeAspect="1" noChangeArrowheads="1"/>
          </p:cNvPicPr>
          <p:nvPr/>
        </p:nvPicPr>
        <p:blipFill>
          <a:blip r:embed="rId3" cstate="print"/>
          <a:srcRect/>
          <a:stretch>
            <a:fillRect/>
          </a:stretch>
        </p:blipFill>
        <p:spPr bwMode="auto">
          <a:xfrm>
            <a:off x="4499992" y="3068960"/>
            <a:ext cx="4443644" cy="2492884"/>
          </a:xfrm>
          <a:prstGeom prst="rect">
            <a:avLst/>
          </a:prstGeom>
          <a:noFill/>
        </p:spPr>
      </p:pic>
      <p:sp>
        <p:nvSpPr>
          <p:cNvPr id="73732" name="Rectangle 4"/>
          <p:cNvSpPr>
            <a:spLocks noChangeArrowheads="1"/>
          </p:cNvSpPr>
          <p:nvPr/>
        </p:nvSpPr>
        <p:spPr bwMode="auto">
          <a:xfrm>
            <a:off x="4572000" y="836712"/>
            <a:ext cx="435597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z-Latn-AZ" sz="2000" b="1" i="0" u="none" strike="noStrike" cap="none" normalizeH="0" baseline="0" dirty="0" smtClean="0">
                <a:ln>
                  <a:noFill/>
                </a:ln>
                <a:solidFill>
                  <a:schemeClr val="tx1"/>
                </a:solidFill>
                <a:effectLst/>
                <a:latin typeface="Times New Roman" pitchFamily="18" charset="0"/>
                <a:cs typeface="Times New Roman" pitchFamily="18" charset="0"/>
              </a:rPr>
              <a:t>Ailə, Qadın və Uşaq Problemləri üzrə Dövlət Komitəsi </a:t>
            </a:r>
            <a:r>
              <a:rPr kumimoji="0" lang="az-Latn-A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və Dini Qurumlarla İş üzrə Dövlət Komitəsi ilə birgə 2016-cı il 20 sentyabr tarixində “İslamda qadın zorakılığına münasibət” adlı tədbir keçirilib. </a:t>
            </a:r>
            <a:endParaRPr kumimoji="0" lang="az-Latn-AZ"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323528" y="3933056"/>
            <a:ext cx="4427984" cy="2246769"/>
          </a:xfrm>
          <a:prstGeom prst="rect">
            <a:avLst/>
          </a:prstGeom>
        </p:spPr>
        <p:txBody>
          <a:bodyPr wrap="square">
            <a:spAutoFit/>
          </a:bodyPr>
          <a:lstStyle/>
          <a:p>
            <a:r>
              <a:rPr lang="az-Latn-AZ" sz="2000" b="1" dirty="0" smtClean="0">
                <a:latin typeface="Arial" pitchFamily="34" charset="0"/>
                <a:cs typeface="Arial" pitchFamily="34" charset="0"/>
              </a:rPr>
              <a:t>Tədbirin keçirilməsində məqsəd islamda qadın-kişi bərabərliyi, islam cəmiyyətində qadının mövqeyi, ailə dəyərlərinə və qadınlara qarşı zorakılığa islami münasibətin düzgün qiymətləndirilməsi və digərləridir.</a:t>
            </a:r>
            <a:endParaRPr lang="ru-RU" sz="20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11430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ormAutofit/>
          </a:bodyPr>
          <a:lstStyle/>
          <a:p>
            <a:pPr algn="ctr"/>
            <a:r>
              <a:rPr lang="az-Latn-AZ" sz="4000" dirty="0" smtClean="0">
                <a:solidFill>
                  <a:schemeClr val="tx1"/>
                </a:solidFill>
                <a:latin typeface="Arial" pitchFamily="34" charset="0"/>
                <a:cs typeface="Arial" pitchFamily="34" charset="0"/>
              </a:rPr>
              <a:t> </a:t>
            </a:r>
            <a:endParaRPr lang="ru-RU" sz="2800"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3059832" y="332656"/>
            <a:ext cx="5869886" cy="5453798"/>
          </a:xfrm>
        </p:spPr>
        <p:txBody>
          <a:bodyPr>
            <a:normAutofit lnSpcReduction="10000"/>
          </a:bodyPr>
          <a:lstStyle/>
          <a:p>
            <a:pPr algn="just">
              <a:buNone/>
            </a:pPr>
            <a:r>
              <a:rPr lang="az-Latn-AZ" sz="2200" dirty="0" smtClean="0">
                <a:solidFill>
                  <a:srgbClr val="002060"/>
                </a:solidFill>
                <a:latin typeface="Times New Roman" pitchFamily="18" charset="0"/>
                <a:cs typeface="Times New Roman" pitchFamily="18" charset="0"/>
              </a:rPr>
              <a:t>     </a:t>
            </a:r>
            <a:r>
              <a:rPr lang="az-Latn-AZ" sz="2200" b="1" dirty="0" smtClean="0">
                <a:latin typeface="Times New Roman" pitchFamily="18" charset="0"/>
                <a:cs typeface="Times New Roman" pitchFamily="18" charset="0"/>
              </a:rPr>
              <a:t>2008-ci ildən etibarən Ailə bayramı keçirilir.       Şamaxı, Qax, Xaçmaz, İsmayıllı  Abşeron rayonlarında Lənkəran, Şəki, Şəmkir şəhərlərində təşkil edilmişdir.      Hər il “Ailə bayramında” Azərbaycanın bütün rayonlarından 100-dən çox ailələr iştirak edir. Ailə, Qadın və Uşaq Problemləri üzrə Dövlət Komitəsi, Heydər Əliyev Fondu və BMT-nin Əhali Fondunun birgə təşkilatçılığı ilə, “Azərbaycan ailəsi” adlı filmlər festivalı uğurla həyata keçirilir. Bu filmlərdə eyni zamanda, digər vacib problemlər də öz əksini tapmışdır. Məsələn; erkən nikah, uşaqların, xüsusilə qızların təhsildən yayınması, insan alveri,  sağlamlıq imkanları  məhdud olan insanların cəmiyyətə reinteqrasiyası və s. </a:t>
            </a:r>
          </a:p>
          <a:p>
            <a:pPr algn="just">
              <a:buNone/>
            </a:pPr>
            <a:endParaRPr lang="az-Latn-AZ" sz="2200" b="1" dirty="0" smtClean="0">
              <a:solidFill>
                <a:srgbClr val="002060"/>
              </a:solidFill>
              <a:latin typeface="Times New Roman" pitchFamily="18" charset="0"/>
              <a:cs typeface="Times New Roman" pitchFamily="18" charset="0"/>
            </a:endParaRPr>
          </a:p>
          <a:p>
            <a:pPr algn="just">
              <a:buNone/>
            </a:pPr>
            <a:endParaRPr lang="ru-RU" sz="2200" dirty="0" smtClean="0">
              <a:solidFill>
                <a:srgbClr val="002060"/>
              </a:solidFill>
              <a:latin typeface="Times New Roman" pitchFamily="18" charset="0"/>
              <a:cs typeface="Times New Roman" pitchFamily="18" charset="0"/>
            </a:endParaRPr>
          </a:p>
          <a:p>
            <a:endParaRPr lang="ru-RU" dirty="0">
              <a:solidFill>
                <a:srgbClr val="002060"/>
              </a:solidFill>
            </a:endParaRPr>
          </a:p>
        </p:txBody>
      </p:sp>
      <p:pic>
        <p:nvPicPr>
          <p:cNvPr id="20483" name="Picture 3" descr="C:\Users\Aynur\Downloads\loqo-aile bayrami.jpg"/>
          <p:cNvPicPr>
            <a:picLocks noChangeAspect="1" noChangeArrowheads="1"/>
          </p:cNvPicPr>
          <p:nvPr/>
        </p:nvPicPr>
        <p:blipFill>
          <a:blip r:embed="rId2" cstate="print"/>
          <a:srcRect/>
          <a:stretch>
            <a:fillRect/>
          </a:stretch>
        </p:blipFill>
        <p:spPr bwMode="auto">
          <a:xfrm>
            <a:off x="0" y="0"/>
            <a:ext cx="3347864" cy="3059236"/>
          </a:xfrm>
          <a:prstGeom prst="rect">
            <a:avLst/>
          </a:prstGeom>
          <a:ln>
            <a:noFill/>
          </a:ln>
          <a:effectLst>
            <a:outerShdw blurRad="292100" dist="139700" dir="2700000" algn="tl" rotWithShape="0">
              <a:srgbClr val="333333">
                <a:alpha val="65000"/>
              </a:srgbClr>
            </a:outerShdw>
          </a:effectLst>
        </p:spPr>
      </p:pic>
      <p:pic>
        <p:nvPicPr>
          <p:cNvPr id="1026" name="Picture 2" descr="C:\Users\Fujitsu\Desktop\1459943637_risunok1_4b2b2d554855a4c62437141f75d0ae07.jpg"/>
          <p:cNvPicPr>
            <a:picLocks noChangeAspect="1" noChangeArrowheads="1"/>
          </p:cNvPicPr>
          <p:nvPr/>
        </p:nvPicPr>
        <p:blipFill>
          <a:blip r:embed="rId3" cstate="print"/>
          <a:srcRect/>
          <a:stretch>
            <a:fillRect/>
          </a:stretch>
        </p:blipFill>
        <p:spPr bwMode="auto">
          <a:xfrm>
            <a:off x="0" y="3212976"/>
            <a:ext cx="3419872" cy="3219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4294967295"/>
          </p:nvPr>
        </p:nvSpPr>
        <p:spPr>
          <a:xfrm>
            <a:off x="0" y="571480"/>
            <a:ext cx="5143504" cy="5928804"/>
          </a:xfrm>
        </p:spPr>
        <p:txBody>
          <a:bodyPr>
            <a:noAutofit/>
          </a:bodyPr>
          <a:lstStyle/>
          <a:p>
            <a:pPr>
              <a:buNone/>
            </a:pPr>
            <a:r>
              <a:rPr kumimoji="0" lang="az-Latn-A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Komitənin  Uşaq və Ailələrə Dəstək Mərkəzləri icmada risk qrupuna aid olan ailə, qadın və uşaqlara dəstək göstərir, vətəndaşların müraciəti əsasında onları müxtəlif xidmətlərə yönəldirlər. Mərkəzlərin fəaliyyətindən 87 965  vətəndaş  bəhrələnmişdir. </a:t>
            </a:r>
            <a:r>
              <a:rPr kumimoji="0" lang="az-Latn-AZ"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Uşaq və Ailələrə Dəstək Mərkəzləri  tərəfindən mütəmadi olaraq, qadınlar və uşaqlar </a:t>
            </a:r>
            <a:r>
              <a:rPr kumimoji="0" lang="az-Latn-AZ"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üçün ayrı-ayrı rayonlarda, məktəblərdə, ictimaiyyət arasında müvafiq mövzularda dəyirmi masalar, seminar-treninqlər, peşə kursları təşkil edilir.</a:t>
            </a:r>
            <a:endParaRPr lang="ru-RU" sz="2000" b="1" dirty="0">
              <a:latin typeface="Arial" pitchFamily="34" charset="0"/>
              <a:cs typeface="Arial" pitchFamily="34" charset="0"/>
            </a:endParaRPr>
          </a:p>
        </p:txBody>
      </p:sp>
      <p:pic>
        <p:nvPicPr>
          <p:cNvPr id="7" name="Picture 6" descr="C:\Users\Nargiz_Beynelxalq\Desktop\qad;nsekil\20150119_113321.jpg"/>
          <p:cNvPicPr>
            <a:picLocks noChangeAspect="1" noChangeArrowheads="1"/>
          </p:cNvPicPr>
          <p:nvPr/>
        </p:nvPicPr>
        <p:blipFill>
          <a:blip r:embed="rId2" cstate="print"/>
          <a:srcRect/>
          <a:stretch>
            <a:fillRect/>
          </a:stretch>
        </p:blipFill>
        <p:spPr bwMode="auto">
          <a:xfrm>
            <a:off x="5357826" y="357172"/>
            <a:ext cx="3311525" cy="2790825"/>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pic>
        <p:nvPicPr>
          <p:cNvPr id="9" name="Picture 2" descr="C:\Users\Nargiz_Beynelxalq\Desktop\qad;nsekil\Копия 2.jpg"/>
          <p:cNvPicPr>
            <a:picLocks noChangeAspect="1" noChangeArrowheads="1"/>
          </p:cNvPicPr>
          <p:nvPr/>
        </p:nvPicPr>
        <p:blipFill>
          <a:blip r:embed="rId3" cstate="print"/>
          <a:srcRect/>
          <a:stretch>
            <a:fillRect/>
          </a:stretch>
        </p:blipFill>
        <p:spPr bwMode="auto">
          <a:xfrm>
            <a:off x="5357818" y="3500440"/>
            <a:ext cx="3286148" cy="2879725"/>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Прямоугольник 1"/>
          <p:cNvSpPr>
            <a:spLocks noChangeArrowheads="1"/>
          </p:cNvSpPr>
          <p:nvPr/>
        </p:nvSpPr>
        <p:spPr bwMode="auto">
          <a:xfrm>
            <a:off x="179388" y="357188"/>
            <a:ext cx="8678862" cy="830262"/>
          </a:xfrm>
          <a:prstGeom prst="rect">
            <a:avLst/>
          </a:prstGeom>
          <a:noFill/>
          <a:ln w="9525">
            <a:noFill/>
            <a:miter lim="800000"/>
            <a:headEnd/>
            <a:tailEnd/>
          </a:ln>
        </p:spPr>
        <p:txBody>
          <a:bodyPr>
            <a:spAutoFit/>
          </a:bodyPr>
          <a:lstStyle/>
          <a:p>
            <a:pPr algn="ctr" eaLnBrk="1" hangingPunct="1"/>
            <a:r>
              <a:rPr lang="az-Latn-AZ" sz="2000" b="1">
                <a:latin typeface="Times New Roman" pitchFamily="18" charset="0"/>
                <a:cs typeface="Times New Roman" pitchFamily="18" charset="0"/>
              </a:rPr>
              <a:t> </a:t>
            </a:r>
            <a:r>
              <a:rPr lang="az-Latn-AZ" sz="2400" b="1">
                <a:latin typeface="Arial" pitchFamily="34" charset="0"/>
                <a:cs typeface="Arial" pitchFamily="34" charset="0"/>
              </a:rPr>
              <a:t>Biləsuvar,Neftçala, Sabirabad, Masallı,</a:t>
            </a:r>
            <a:r>
              <a:rPr lang="en-US" sz="2400" b="1">
                <a:latin typeface="Arial" pitchFamily="34" charset="0"/>
                <a:cs typeface="Arial" pitchFamily="34" charset="0"/>
              </a:rPr>
              <a:t> </a:t>
            </a:r>
            <a:r>
              <a:rPr lang="az-Latn-AZ" sz="2400" b="1">
                <a:latin typeface="Arial" pitchFamily="34" charset="0"/>
                <a:cs typeface="Arial" pitchFamily="34" charset="0"/>
              </a:rPr>
              <a:t>Salyan rayonlarında Qadın Resurs Mərkəzləri yaradılıb</a:t>
            </a:r>
          </a:p>
        </p:txBody>
      </p:sp>
      <p:pic>
        <p:nvPicPr>
          <p:cNvPr id="37891" name="Picture 2" descr="C:\Users\Nargiz_Beynelxalq\Desktop\20161007093306-89775-20.jpg"/>
          <p:cNvPicPr>
            <a:picLocks noChangeAspect="1" noChangeArrowheads="1"/>
          </p:cNvPicPr>
          <p:nvPr/>
        </p:nvPicPr>
        <p:blipFill>
          <a:blip r:embed="rId2" cstate="print"/>
          <a:srcRect/>
          <a:stretch>
            <a:fillRect/>
          </a:stretch>
        </p:blipFill>
        <p:spPr bwMode="auto">
          <a:xfrm>
            <a:off x="785786" y="1428736"/>
            <a:ext cx="3408363" cy="2322513"/>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2" name="Picture 4" descr="C:\Users\Nargiz_Beynelxalq\Desktop\12109890_755064484639405_7767523677549645479_o.jpg"/>
          <p:cNvPicPr>
            <a:picLocks noChangeAspect="1" noChangeArrowheads="1"/>
          </p:cNvPicPr>
          <p:nvPr/>
        </p:nvPicPr>
        <p:blipFill>
          <a:blip r:embed="rId3" cstate="print"/>
          <a:srcRect/>
          <a:stretch>
            <a:fillRect/>
          </a:stretch>
        </p:blipFill>
        <p:spPr bwMode="auto">
          <a:xfrm>
            <a:off x="5072066" y="1428736"/>
            <a:ext cx="3371850" cy="2247900"/>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3" name="Picture 3" descr="C:\Users\Nargiz_Beynelxalq\Desktop\12141106_755064914639362_6871490080668419563_o.jpg"/>
          <p:cNvPicPr>
            <a:picLocks noChangeAspect="1" noChangeArrowheads="1"/>
          </p:cNvPicPr>
          <p:nvPr/>
        </p:nvPicPr>
        <p:blipFill>
          <a:blip r:embed="rId4" cstate="print"/>
          <a:srcRect/>
          <a:stretch>
            <a:fillRect/>
          </a:stretch>
        </p:blipFill>
        <p:spPr bwMode="auto">
          <a:xfrm>
            <a:off x="785786" y="4000504"/>
            <a:ext cx="3440113" cy="2306637"/>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4" name="Picture 7" descr="C:\Users\Nargiz_Beynelxalq\Desktop\openning masalli_324.jpg"/>
          <p:cNvPicPr>
            <a:picLocks noChangeAspect="1" noChangeArrowheads="1"/>
          </p:cNvPicPr>
          <p:nvPr/>
        </p:nvPicPr>
        <p:blipFill>
          <a:blip r:embed="rId5" cstate="print"/>
          <a:srcRect/>
          <a:stretch>
            <a:fillRect/>
          </a:stretch>
        </p:blipFill>
        <p:spPr bwMode="auto">
          <a:xfrm>
            <a:off x="5143504" y="4000504"/>
            <a:ext cx="3414713" cy="2274888"/>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project pics\Sabirabad (seminar &amp; focus group discussions\DSC02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256" y="476234"/>
            <a:ext cx="3295078" cy="2571767"/>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Image may contain: 3 people, people standing and in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58" y="380979"/>
            <a:ext cx="3339857" cy="2592288"/>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64" y="3810003"/>
            <a:ext cx="3280293" cy="2592288"/>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pic>
        <p:nvPicPr>
          <p:cNvPr id="5" name="Picture 3" descr="C:\Users\Fujitsu\Desktop\Neftchala Salyan\DSC_1033.JPG"/>
          <p:cNvPicPr>
            <a:picLocks noChangeAspect="1" noChangeArrowheads="1"/>
          </p:cNvPicPr>
          <p:nvPr/>
        </p:nvPicPr>
        <p:blipFill>
          <a:blip r:embed="rId5" cstate="print"/>
          <a:srcRect/>
          <a:stretch>
            <a:fillRect/>
          </a:stretch>
        </p:blipFill>
        <p:spPr bwMode="auto">
          <a:xfrm>
            <a:off x="5429256" y="3714752"/>
            <a:ext cx="3375446" cy="2571768"/>
          </a:xfrm>
          <a:prstGeom prst="rect">
            <a:avLst/>
          </a:prstGeom>
          <a:ln>
            <a:noFill/>
          </a:ln>
          <a:effectLst>
            <a:glow rad="101600">
              <a:schemeClr val="accent4">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ynur\Desktop\CIY231.jpg"/>
          <p:cNvPicPr>
            <a:picLocks noChangeAspect="1" noChangeArrowheads="1"/>
          </p:cNvPicPr>
          <p:nvPr/>
        </p:nvPicPr>
        <p:blipFill>
          <a:blip r:embed="rId2"/>
          <a:srcRect/>
          <a:stretch>
            <a:fillRect/>
          </a:stretch>
        </p:blipFill>
        <p:spPr bwMode="auto">
          <a:xfrm>
            <a:off x="5572132" y="1785926"/>
            <a:ext cx="3071813" cy="2341562"/>
          </a:xfrm>
          <a:prstGeom prst="rect">
            <a:avLst/>
          </a:prstGeom>
          <a:ln>
            <a:noFill/>
          </a:ln>
          <a:effectLst>
            <a:outerShdw blurRad="292100" dist="139700" dir="2700000" algn="tl" rotWithShape="0">
              <a:srgbClr val="333333">
                <a:alpha val="65000"/>
              </a:srgbClr>
            </a:outerShdw>
          </a:effectLst>
        </p:spPr>
      </p:pic>
      <p:pic>
        <p:nvPicPr>
          <p:cNvPr id="57347" name="Picture 1" descr="C:\Users\User\Saved Games\Desktop\1399976343_10269122_1537246923169117_2381863324557984884_o.jpg"/>
          <p:cNvPicPr>
            <a:picLocks noChangeAspect="1" noChangeArrowheads="1"/>
          </p:cNvPicPr>
          <p:nvPr/>
        </p:nvPicPr>
        <p:blipFill>
          <a:blip r:embed="rId3"/>
          <a:srcRect/>
          <a:stretch>
            <a:fillRect/>
          </a:stretch>
        </p:blipFill>
        <p:spPr bwMode="auto">
          <a:xfrm>
            <a:off x="3143240" y="4286256"/>
            <a:ext cx="3214688" cy="2286000"/>
          </a:xfrm>
          <a:prstGeom prst="rect">
            <a:avLst/>
          </a:prstGeom>
          <a:ln>
            <a:noFill/>
          </a:ln>
          <a:effectLst>
            <a:outerShdw blurRad="292100" dist="139700" dir="2700000" algn="tl" rotWithShape="0">
              <a:srgbClr val="333333">
                <a:alpha val="65000"/>
              </a:srgbClr>
            </a:outerShdw>
          </a:effectLst>
        </p:spPr>
      </p:pic>
      <p:pic>
        <p:nvPicPr>
          <p:cNvPr id="57348" name="Picture 5" descr="C:\Users\Nargiz_Beynelxalq\Desktop\10551627_755064844639369_692992988774799911_o.jpg"/>
          <p:cNvPicPr>
            <a:picLocks noChangeAspect="1" noChangeArrowheads="1"/>
          </p:cNvPicPr>
          <p:nvPr/>
        </p:nvPicPr>
        <p:blipFill>
          <a:blip r:embed="rId4"/>
          <a:srcRect/>
          <a:stretch>
            <a:fillRect/>
          </a:stretch>
        </p:blipFill>
        <p:spPr bwMode="auto">
          <a:xfrm>
            <a:off x="714348" y="1785926"/>
            <a:ext cx="3159125" cy="2381250"/>
          </a:xfrm>
          <a:prstGeom prst="rect">
            <a:avLst/>
          </a:prstGeom>
          <a:ln>
            <a:noFill/>
          </a:ln>
          <a:effectLst>
            <a:outerShdw blurRad="292100" dist="139700" dir="2700000" algn="tl" rotWithShape="0">
              <a:srgbClr val="333333">
                <a:alpha val="65000"/>
              </a:srgbClr>
            </a:outerShdw>
          </a:effectLst>
        </p:spPr>
      </p:pic>
      <p:sp>
        <p:nvSpPr>
          <p:cNvPr id="32773" name="Прямоугольник 4"/>
          <p:cNvSpPr>
            <a:spLocks noChangeArrowheads="1"/>
          </p:cNvSpPr>
          <p:nvPr/>
        </p:nvSpPr>
        <p:spPr bwMode="auto">
          <a:xfrm>
            <a:off x="642910" y="357188"/>
            <a:ext cx="8215340" cy="1938992"/>
          </a:xfrm>
          <a:prstGeom prst="rect">
            <a:avLst/>
          </a:prstGeom>
          <a:noFill/>
          <a:ln w="9525">
            <a:noFill/>
            <a:miter lim="800000"/>
            <a:headEnd/>
            <a:tailEnd/>
          </a:ln>
        </p:spPr>
        <p:txBody>
          <a:bodyPr wrap="square">
            <a:spAutoFit/>
          </a:bodyPr>
          <a:lstStyle/>
          <a:p>
            <a:pPr algn="just" eaLnBrk="1" hangingPunct="1"/>
            <a:r>
              <a:rPr lang="az-Latn-AZ" sz="2400" b="1" dirty="0">
                <a:latin typeface="Arial" pitchFamily="34" charset="0"/>
                <a:cs typeface="Arial" pitchFamily="34" charset="0"/>
              </a:rPr>
              <a:t>Qadın sahibkarlığının inkişaf etdirilməsi məqsədilə onlara zəruri dəstək göstərilir,  onlara iqtisadi hüquqları öyrədilir, qadınlar üçün əlavə iş yerləri </a:t>
            </a:r>
            <a:r>
              <a:rPr lang="az-Latn-AZ" sz="2400" b="1" dirty="0" smtClean="0">
                <a:latin typeface="Arial" pitchFamily="34" charset="0"/>
                <a:cs typeface="Arial" pitchFamily="34" charset="0"/>
              </a:rPr>
              <a:t>yaradılır</a:t>
            </a:r>
            <a:r>
              <a:rPr lang="en-US" sz="2400" b="1" dirty="0">
                <a:latin typeface="Arial" pitchFamily="34" charset="0"/>
                <a:cs typeface="Arial" pitchFamily="34" charset="0"/>
              </a:rPr>
              <a:t/>
            </a:r>
            <a:br>
              <a:rPr lang="en-US" sz="2400" b="1" dirty="0">
                <a:latin typeface="Arial" pitchFamily="34" charset="0"/>
                <a:cs typeface="Arial" pitchFamily="34" charset="0"/>
              </a:rPr>
            </a:br>
            <a:endParaRPr lang="ru-RU"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60648"/>
            <a:ext cx="3400970" cy="2784309"/>
          </a:xfrm>
          <a:prstGeom prst="rect">
            <a:avLst/>
          </a:prstGeom>
          <a:ln>
            <a:noFill/>
          </a:ln>
          <a:effectLst>
            <a:outerShdw blurRad="292100" dist="139700" dir="2700000" algn="tl" rotWithShape="0">
              <a:srgbClr val="333333">
                <a:alpha val="65000"/>
              </a:srgbClr>
            </a:outerShdw>
          </a:effectLst>
        </p:spPr>
      </p:pic>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60649"/>
            <a:ext cx="3672408" cy="2688299"/>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621026"/>
            <a:ext cx="3456384" cy="2944329"/>
          </a:xfrm>
          <a:prstGeom prst="rect">
            <a:avLst/>
          </a:prstGeom>
          <a:ln>
            <a:noFill/>
          </a:ln>
          <a:effectLst>
            <a:outerShdw blurRad="292100" dist="139700" dir="2700000" algn="tl" rotWithShape="0">
              <a:srgbClr val="333333">
                <a:alpha val="65000"/>
              </a:srgbClr>
            </a:outerShdw>
          </a:effectLst>
        </p:spPr>
      </p:pic>
      <p:pic>
        <p:nvPicPr>
          <p:cNvPr id="6" name="Picture 2" descr="C:\Users\Fujitsu\Desktop\Neftchala Salyan\DSC_1309.JPG"/>
          <p:cNvPicPr>
            <a:picLocks noChangeAspect="1" noChangeArrowheads="1"/>
          </p:cNvPicPr>
          <p:nvPr/>
        </p:nvPicPr>
        <p:blipFill>
          <a:blip r:embed="rId5" cstate="print"/>
          <a:srcRect/>
          <a:stretch>
            <a:fillRect/>
          </a:stretch>
        </p:blipFill>
        <p:spPr bwMode="auto">
          <a:xfrm>
            <a:off x="4860042" y="3332995"/>
            <a:ext cx="3682043" cy="32729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60653"/>
            <a:ext cx="3452752" cy="2976329"/>
          </a:xfrm>
          <a:prstGeom prst="rect">
            <a:avLst/>
          </a:prstGeom>
          <a:ln>
            <a:noFill/>
          </a:ln>
          <a:effectLst>
            <a:outerShdw blurRad="292100" dist="139700" dir="2700000" algn="tl" rotWithShape="0">
              <a:srgbClr val="333333">
                <a:alpha val="65000"/>
              </a:srgbClr>
            </a:outerShdw>
          </a:effectLst>
        </p:spPr>
      </p:pic>
      <p:pic>
        <p:nvPicPr>
          <p:cNvPr id="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525016"/>
            <a:ext cx="3528392" cy="3125449"/>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31" y="3429000"/>
            <a:ext cx="3283595" cy="3168352"/>
          </a:xfrm>
          <a:prstGeom prst="rect">
            <a:avLst/>
          </a:prstGeom>
          <a:ln>
            <a:noFill/>
          </a:ln>
          <a:effectLst>
            <a:outerShdw blurRad="292100" dist="139700" dir="2700000" algn="tl" rotWithShape="0">
              <a:srgbClr val="333333">
                <a:alpha val="65000"/>
              </a:srgbClr>
            </a:outerShdw>
          </a:effectLst>
        </p:spPr>
      </p:pic>
      <p:pic>
        <p:nvPicPr>
          <p:cNvPr id="21505" name="Picture 1" descr="C:\Users\Fujitsu\Desktop\Neftchala Salyan\DSC_1199.JPG"/>
          <p:cNvPicPr>
            <a:picLocks noChangeAspect="1" noChangeArrowheads="1"/>
          </p:cNvPicPr>
          <p:nvPr/>
        </p:nvPicPr>
        <p:blipFill>
          <a:blip r:embed="rId5" cstate="print"/>
          <a:srcRect/>
          <a:stretch>
            <a:fillRect/>
          </a:stretch>
        </p:blipFill>
        <p:spPr bwMode="auto">
          <a:xfrm>
            <a:off x="4788029" y="260649"/>
            <a:ext cx="3302081" cy="297633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5"/>
                                        </p:tgtEl>
                                        <p:attrNameLst>
                                          <p:attrName>style.visibility</p:attrName>
                                        </p:attrNameLst>
                                      </p:cBhvr>
                                      <p:to>
                                        <p:strVal val="visible"/>
                                      </p:to>
                                    </p:set>
                                    <p:animEffect transition="in" filter="blinds(horizontal)">
                                      <p:cBhvr>
                                        <p:cTn id="12" dur="500"/>
                                        <p:tgtEl>
                                          <p:spTgt spid="2150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1"/>
          <p:cNvSpPr>
            <a:spLocks noChangeArrowheads="1"/>
          </p:cNvSpPr>
          <p:nvPr/>
        </p:nvSpPr>
        <p:spPr bwMode="auto">
          <a:xfrm>
            <a:off x="928662" y="214290"/>
            <a:ext cx="7429552" cy="461665"/>
          </a:xfrm>
          <a:prstGeom prst="rect">
            <a:avLst/>
          </a:prstGeom>
          <a:noFill/>
          <a:ln w="9525">
            <a:noFill/>
            <a:miter lim="800000"/>
            <a:headEnd/>
            <a:tailEnd/>
          </a:ln>
        </p:spPr>
        <p:txBody>
          <a:bodyPr wrap="square">
            <a:spAutoFit/>
          </a:bodyPr>
          <a:lstStyle/>
          <a:p>
            <a:pPr algn="ctr"/>
            <a:r>
              <a:rPr lang="en-GB" sz="2400" b="1" dirty="0">
                <a:latin typeface="Times New Roman" pitchFamily="18" charset="0"/>
                <a:cs typeface="Times New Roman" pitchFamily="18" charset="0"/>
              </a:rPr>
              <a:t> </a:t>
            </a:r>
            <a:r>
              <a:rPr lang="az-Latn-AZ" sz="2400" b="1" dirty="0" smtClean="0">
                <a:latin typeface="Arial" pitchFamily="34" charset="0"/>
                <a:cs typeface="Arial" pitchFamily="34" charset="0"/>
              </a:rPr>
              <a:t>“Başla və öz biznesini yarat” treninqləri </a:t>
            </a:r>
            <a:endParaRPr lang="ru-RU" sz="2400" b="1" dirty="0" smtClean="0">
              <a:latin typeface="Arial" pitchFamily="34" charset="0"/>
              <a:cs typeface="Arial" pitchFamily="34" charset="0"/>
            </a:endParaRPr>
          </a:p>
        </p:txBody>
      </p:sp>
      <p:pic>
        <p:nvPicPr>
          <p:cNvPr id="25603" name="Picture 2" descr="C:\Users\Nargiz_Beynelxalq\Desktop\252832_1.jpg"/>
          <p:cNvPicPr>
            <a:picLocks noChangeAspect="1" noChangeArrowheads="1"/>
          </p:cNvPicPr>
          <p:nvPr/>
        </p:nvPicPr>
        <p:blipFill>
          <a:blip r:embed="rId2" cstate="print"/>
          <a:srcRect/>
          <a:stretch>
            <a:fillRect/>
          </a:stretch>
        </p:blipFill>
        <p:spPr bwMode="auto">
          <a:xfrm>
            <a:off x="1043608" y="1124744"/>
            <a:ext cx="3097040" cy="2447925"/>
          </a:xfrm>
          <a:prstGeom prst="rect">
            <a:avLst/>
          </a:prstGeom>
          <a:noFill/>
          <a:ln w="9525">
            <a:noFill/>
            <a:miter lim="800000"/>
            <a:headEnd/>
            <a:tailEnd/>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5604" name="Picture 3" descr="C:\Users\Nargiz_Beynelxalq\Desktop\tik1.jpg"/>
          <p:cNvPicPr>
            <a:picLocks noChangeAspect="1" noChangeArrowheads="1"/>
          </p:cNvPicPr>
          <p:nvPr/>
        </p:nvPicPr>
        <p:blipFill>
          <a:blip r:embed="rId3" cstate="print"/>
          <a:srcRect/>
          <a:stretch>
            <a:fillRect/>
          </a:stretch>
        </p:blipFill>
        <p:spPr bwMode="auto">
          <a:xfrm>
            <a:off x="1043614" y="3860806"/>
            <a:ext cx="3106117" cy="2797175"/>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pic>
        <p:nvPicPr>
          <p:cNvPr id="25605" name="Picture 2" descr="C:\Users\Aynur\Desktop\images (3).jpg"/>
          <p:cNvPicPr>
            <a:picLocks noChangeAspect="1" noChangeArrowheads="1"/>
          </p:cNvPicPr>
          <p:nvPr/>
        </p:nvPicPr>
        <p:blipFill>
          <a:blip r:embed="rId4" cstate="print"/>
          <a:srcRect/>
          <a:stretch>
            <a:fillRect/>
          </a:stretch>
        </p:blipFill>
        <p:spPr bwMode="auto">
          <a:xfrm>
            <a:off x="5076056" y="3909055"/>
            <a:ext cx="3376118" cy="2730500"/>
          </a:xfrm>
          <a:prstGeom prst="rect">
            <a:avLst/>
          </a:prstGeom>
          <a:noFill/>
          <a:ln w="9525">
            <a:noFill/>
            <a:miter lim="800000"/>
            <a:headEnd/>
            <a:tailEnd/>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5606" name="Picture 3" descr="C:\Users\Nargiz_Beynelxalq\Desktop\DSC_6290.JPG"/>
          <p:cNvPicPr>
            <a:picLocks noChangeAspect="1" noChangeArrowheads="1"/>
          </p:cNvPicPr>
          <p:nvPr/>
        </p:nvPicPr>
        <p:blipFill>
          <a:blip r:embed="rId5" cstate="print"/>
          <a:srcRect/>
          <a:stretch>
            <a:fillRect/>
          </a:stretch>
        </p:blipFill>
        <p:spPr bwMode="auto">
          <a:xfrm>
            <a:off x="5076056" y="1220756"/>
            <a:ext cx="3312618" cy="2447925"/>
          </a:xfrm>
          <a:prstGeom prst="rect">
            <a:avLst/>
          </a:prstGeom>
          <a:noFill/>
          <a:ln w="9525">
            <a:noFill/>
            <a:miter lim="800000"/>
            <a:headEnd/>
            <a:tailEnd/>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diamond(in)">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barn(inHorizontal)">
                                      <p:cBhvr>
                                        <p:cTn id="12" dur="500"/>
                                        <p:tgtEl>
                                          <p:spTgt spid="2560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arn(inHorizontal)">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25604"/>
                                        </p:tgtEl>
                                        <p:attrNameLst>
                                          <p:attrName>style.visibility</p:attrName>
                                        </p:attrNameLst>
                                      </p:cBhvr>
                                      <p:to>
                                        <p:strVal val="visible"/>
                                      </p:to>
                                    </p:set>
                                    <p:animEffect transition="in" filter="barn(inHorizontal)">
                                      <p:cBhvr>
                                        <p:cTn id="22" dur="500"/>
                                        <p:tgtEl>
                                          <p:spTgt spid="2560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25605"/>
                                        </p:tgtEl>
                                        <p:attrNameLst>
                                          <p:attrName>style.visibility</p:attrName>
                                        </p:attrNameLst>
                                      </p:cBhvr>
                                      <p:to>
                                        <p:strVal val="visible"/>
                                      </p:to>
                                    </p:set>
                                    <p:animEffect transition="in" filter="barn(inHorizontal)">
                                      <p:cBhvr>
                                        <p:cTn id="27"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928926" y="285728"/>
            <a:ext cx="3214710" cy="707886"/>
          </a:xfrm>
        </p:spPr>
        <p:txBody>
          <a:bodyPr wrap="square">
            <a:spAutoFit/>
          </a:bodyPr>
          <a:lstStyle/>
          <a:p>
            <a:pPr>
              <a:defRPr/>
            </a:pPr>
            <a:r>
              <a:rPr lang="az-Latn-AZ" sz="2000" b="1" dirty="0">
                <a:latin typeface="Times New Roman" pitchFamily="18" charset="0"/>
                <a:cs typeface="Times New Roman" pitchFamily="18" charset="0"/>
              </a:rPr>
              <a:t>Sahibkar </a:t>
            </a:r>
            <a:r>
              <a:rPr lang="az-Latn-AZ" sz="2000" b="1" dirty="0" smtClean="0">
                <a:latin typeface="Times New Roman" pitchFamily="18" charset="0"/>
                <a:cs typeface="Times New Roman" pitchFamily="18" charset="0"/>
              </a:rPr>
              <a:t>qadınlar</a:t>
            </a:r>
            <a:br>
              <a:rPr lang="az-Latn-AZ" sz="2000" b="1" dirty="0" smtClean="0">
                <a:latin typeface="Times New Roman" pitchFamily="18" charset="0"/>
                <a:cs typeface="Times New Roman" pitchFamily="18" charset="0"/>
              </a:rPr>
            </a:br>
            <a:endParaRPr lang="ru-RU" sz="2000" b="1" dirty="0">
              <a:latin typeface="Times New Roman" pitchFamily="18" charset="0"/>
              <a:cs typeface="Times New Roman" pitchFamily="18" charset="0"/>
            </a:endParaRPr>
          </a:p>
        </p:txBody>
      </p:sp>
      <p:graphicFrame>
        <p:nvGraphicFramePr>
          <p:cNvPr id="40962" name="Содержимое 3"/>
          <p:cNvGraphicFramePr>
            <a:graphicFrameLocks noGrp="1"/>
          </p:cNvGraphicFramePr>
          <p:nvPr>
            <p:ph idx="1"/>
          </p:nvPr>
        </p:nvGraphicFramePr>
        <p:xfrm>
          <a:off x="1716089" y="1600201"/>
          <a:ext cx="5711825" cy="4525433"/>
        </p:xfrm>
        <a:graphic>
          <a:graphicData uri="http://schemas.openxmlformats.org/presentationml/2006/ole">
            <mc:AlternateContent xmlns:mc="http://schemas.openxmlformats.org/markup-compatibility/2006">
              <mc:Choice xmlns:v="urn:schemas-microsoft-com:vml" Requires="v">
                <p:oleObj spid="_x0000_s25605" r:id="rId3" imgW="7870618" imgH="4676037" progId="Excel.Sheet.8">
                  <p:embed/>
                </p:oleObj>
              </mc:Choice>
              <mc:Fallback>
                <p:oleObj r:id="rId3" imgW="7870618" imgH="4676037" progId="Excel.Sheet.8">
                  <p:embed/>
                  <p:pic>
                    <p:nvPicPr>
                      <p:cNvPr id="0" name="Содержимое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089" y="1600201"/>
                        <a:ext cx="5711825" cy="4525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62"/>
                                        </p:tgtEl>
                                        <p:attrNameLst>
                                          <p:attrName>style.visibility</p:attrName>
                                        </p:attrNameLst>
                                      </p:cBhvr>
                                      <p:to>
                                        <p:strVal val="visible"/>
                                      </p:to>
                                    </p:set>
                                    <p:animEffect transition="in" filter="fade">
                                      <p:cBhvr>
                                        <p:cTn id="12" dur="1000"/>
                                        <p:tgtEl>
                                          <p:spTgt spid="40962"/>
                                        </p:tgtEl>
                                      </p:cBhvr>
                                    </p:animEffect>
                                    <p:anim calcmode="lin" valueType="num">
                                      <p:cBhvr>
                                        <p:cTn id="13" dur="1000" fill="hold"/>
                                        <p:tgtEl>
                                          <p:spTgt spid="40962"/>
                                        </p:tgtEl>
                                        <p:attrNameLst>
                                          <p:attrName>ppt_x</p:attrName>
                                        </p:attrNameLst>
                                      </p:cBhvr>
                                      <p:tavLst>
                                        <p:tav tm="0">
                                          <p:val>
                                            <p:strVal val="#ppt_x"/>
                                          </p:val>
                                        </p:tav>
                                        <p:tav tm="100000">
                                          <p:val>
                                            <p:strVal val="#ppt_x"/>
                                          </p:val>
                                        </p:tav>
                                      </p:tavLst>
                                    </p:anim>
                                    <p:anim calcmode="lin" valueType="num">
                                      <p:cBhvr>
                                        <p:cTn id="14" dur="1000" fill="hold"/>
                                        <p:tgtEl>
                                          <p:spTgt spid="409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Aynur\Desktop\07.jpg"/>
          <p:cNvPicPr>
            <a:picLocks noChangeAspect="1" noChangeArrowheads="1"/>
          </p:cNvPicPr>
          <p:nvPr/>
        </p:nvPicPr>
        <p:blipFill>
          <a:blip r:embed="rId2"/>
          <a:srcRect/>
          <a:stretch>
            <a:fillRect/>
          </a:stretch>
        </p:blipFill>
        <p:spPr bwMode="auto">
          <a:xfrm>
            <a:off x="571472" y="285729"/>
            <a:ext cx="3500462" cy="29527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9939" name="Picture 3" descr="C:\Users\Aynur\Desktop\images (2).jpg"/>
          <p:cNvPicPr>
            <a:picLocks noChangeAspect="1" noChangeArrowheads="1"/>
          </p:cNvPicPr>
          <p:nvPr/>
        </p:nvPicPr>
        <p:blipFill>
          <a:blip r:embed="rId3"/>
          <a:srcRect/>
          <a:stretch>
            <a:fillRect/>
          </a:stretch>
        </p:blipFill>
        <p:spPr bwMode="auto">
          <a:xfrm>
            <a:off x="5214949" y="285729"/>
            <a:ext cx="3228389" cy="29527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9940" name="Picture 4" descr="C:\Users\Aynur\Desktop\14.jpg"/>
          <p:cNvPicPr>
            <a:picLocks noChangeAspect="1" noChangeArrowheads="1"/>
          </p:cNvPicPr>
          <p:nvPr/>
        </p:nvPicPr>
        <p:blipFill>
          <a:blip r:embed="rId4"/>
          <a:srcRect/>
          <a:stretch>
            <a:fillRect/>
          </a:stretch>
        </p:blipFill>
        <p:spPr bwMode="auto">
          <a:xfrm>
            <a:off x="5143504" y="3810004"/>
            <a:ext cx="3357586" cy="2802883"/>
          </a:xfrm>
          <a:prstGeom prst="rect">
            <a:avLst/>
          </a:prstGeom>
          <a:ln>
            <a:noFill/>
          </a:ln>
          <a:effectLst>
            <a:outerShdw blurRad="292100" dist="139700" dir="2700000" algn="tl" rotWithShape="0">
              <a:srgbClr val="333333">
                <a:alpha val="65000"/>
              </a:srgbClr>
            </a:outerShdw>
          </a:effectLst>
        </p:spPr>
      </p:pic>
      <p:pic>
        <p:nvPicPr>
          <p:cNvPr id="39941" name="Picture 5" descr="C:\Users\Aynur\Desktop\images (6).jpg"/>
          <p:cNvPicPr>
            <a:picLocks noChangeAspect="1" noChangeArrowheads="1"/>
          </p:cNvPicPr>
          <p:nvPr/>
        </p:nvPicPr>
        <p:blipFill>
          <a:blip r:embed="rId5"/>
          <a:srcRect/>
          <a:stretch>
            <a:fillRect/>
          </a:stretch>
        </p:blipFill>
        <p:spPr bwMode="auto">
          <a:xfrm>
            <a:off x="571472" y="3810004"/>
            <a:ext cx="3500462" cy="27622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linds(horizont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blinds(horizontal)">
                                      <p:cBhvr>
                                        <p:cTn id="12" dur="500"/>
                                        <p:tgtEl>
                                          <p:spTgt spid="399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941"/>
                                        </p:tgtEl>
                                        <p:attrNameLst>
                                          <p:attrName>style.visibility</p:attrName>
                                        </p:attrNameLst>
                                      </p:cBhvr>
                                      <p:to>
                                        <p:strVal val="visible"/>
                                      </p:to>
                                    </p:set>
                                    <p:animEffect transition="in" filter="blinds(horizontal)">
                                      <p:cBhvr>
                                        <p:cTn id="17" dur="500"/>
                                        <p:tgtEl>
                                          <p:spTgt spid="399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9940"/>
                                        </p:tgtEl>
                                        <p:attrNameLst>
                                          <p:attrName>style.visibility</p:attrName>
                                        </p:attrNameLst>
                                      </p:cBhvr>
                                      <p:to>
                                        <p:strVal val="visible"/>
                                      </p:to>
                                    </p:set>
                                    <p:animEffect transition="in" filter="blinds(horizontal)">
                                      <p:cBhvr>
                                        <p:cTn id="22"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ynur\Desktop\18 Noyabr\IMG_5030.JPG"/>
          <p:cNvPicPr>
            <a:picLocks noChangeAspect="1" noChangeArrowheads="1"/>
          </p:cNvPicPr>
          <p:nvPr/>
        </p:nvPicPr>
        <p:blipFill>
          <a:blip r:embed="rId2" cstate="print"/>
          <a:srcRect/>
          <a:stretch>
            <a:fillRect/>
          </a:stretch>
        </p:blipFill>
        <p:spPr bwMode="auto">
          <a:xfrm>
            <a:off x="4786314" y="357166"/>
            <a:ext cx="4107718" cy="2738479"/>
          </a:xfrm>
          <a:prstGeom prst="rect">
            <a:avLst/>
          </a:prstGeom>
          <a:noFill/>
        </p:spPr>
      </p:pic>
      <p:pic>
        <p:nvPicPr>
          <p:cNvPr id="40963" name="Picture 3" descr="C:\Users\Aynur\Desktop\18 Noyabr\DSC_0517.JPG"/>
          <p:cNvPicPr>
            <a:picLocks noChangeAspect="1" noChangeArrowheads="1"/>
          </p:cNvPicPr>
          <p:nvPr/>
        </p:nvPicPr>
        <p:blipFill>
          <a:blip r:embed="rId3" cstate="print"/>
          <a:srcRect/>
          <a:stretch>
            <a:fillRect/>
          </a:stretch>
        </p:blipFill>
        <p:spPr bwMode="auto">
          <a:xfrm>
            <a:off x="285720" y="428604"/>
            <a:ext cx="4082825" cy="2714644"/>
          </a:xfrm>
          <a:prstGeom prst="rect">
            <a:avLst/>
          </a:prstGeom>
          <a:noFill/>
        </p:spPr>
      </p:pic>
      <p:pic>
        <p:nvPicPr>
          <p:cNvPr id="40964" name="Picture 4" descr="C:\Users\Aynur\Desktop\18 Noyabr\DSC_6959.JPG"/>
          <p:cNvPicPr>
            <a:picLocks noChangeAspect="1" noChangeArrowheads="1"/>
          </p:cNvPicPr>
          <p:nvPr/>
        </p:nvPicPr>
        <p:blipFill>
          <a:blip r:embed="rId4" cstate="print"/>
          <a:srcRect/>
          <a:stretch>
            <a:fillRect/>
          </a:stretch>
        </p:blipFill>
        <p:spPr bwMode="auto">
          <a:xfrm>
            <a:off x="285720" y="3571876"/>
            <a:ext cx="4143404" cy="2765272"/>
          </a:xfrm>
          <a:prstGeom prst="rect">
            <a:avLst/>
          </a:prstGeom>
          <a:noFill/>
        </p:spPr>
      </p:pic>
      <p:pic>
        <p:nvPicPr>
          <p:cNvPr id="40965" name="Picture 5" descr="C:\Users\Aynur\Desktop\18 Noyabr\DSC_0533.JPG"/>
          <p:cNvPicPr>
            <a:picLocks noChangeAspect="1" noChangeArrowheads="1"/>
          </p:cNvPicPr>
          <p:nvPr/>
        </p:nvPicPr>
        <p:blipFill>
          <a:blip r:embed="rId5" cstate="print"/>
          <a:srcRect/>
          <a:stretch>
            <a:fillRect/>
          </a:stretch>
        </p:blipFill>
        <p:spPr bwMode="auto">
          <a:xfrm>
            <a:off x="4786314" y="3571876"/>
            <a:ext cx="4071966" cy="2707424"/>
          </a:xfrm>
          <a:prstGeom prst="rect">
            <a:avLst/>
          </a:prstGeo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ynur\Desktop\18 Noyabr\IMG_5044.JPG"/>
          <p:cNvPicPr>
            <a:picLocks noChangeAspect="1" noChangeArrowheads="1"/>
          </p:cNvPicPr>
          <p:nvPr/>
        </p:nvPicPr>
        <p:blipFill>
          <a:blip r:embed="rId2" cstate="print"/>
          <a:srcRect/>
          <a:stretch>
            <a:fillRect/>
          </a:stretch>
        </p:blipFill>
        <p:spPr bwMode="auto">
          <a:xfrm>
            <a:off x="4929190" y="357166"/>
            <a:ext cx="3964808" cy="2643205"/>
          </a:xfrm>
          <a:prstGeom prst="rect">
            <a:avLst/>
          </a:prstGeom>
          <a:noFill/>
        </p:spPr>
      </p:pic>
      <p:pic>
        <p:nvPicPr>
          <p:cNvPr id="28675" name="Picture 3" descr="C:\Users\Aynur\Desktop\18 Noyabr\20151105_165609.jpg"/>
          <p:cNvPicPr>
            <a:picLocks noChangeAspect="1" noChangeArrowheads="1"/>
          </p:cNvPicPr>
          <p:nvPr/>
        </p:nvPicPr>
        <p:blipFill>
          <a:blip r:embed="rId3" cstate="print"/>
          <a:srcRect/>
          <a:stretch>
            <a:fillRect/>
          </a:stretch>
        </p:blipFill>
        <p:spPr bwMode="auto">
          <a:xfrm>
            <a:off x="4905345" y="3143248"/>
            <a:ext cx="4000528" cy="3000396"/>
          </a:xfrm>
          <a:prstGeom prst="rect">
            <a:avLst/>
          </a:prstGeom>
          <a:noFill/>
        </p:spPr>
      </p:pic>
      <p:pic>
        <p:nvPicPr>
          <p:cNvPr id="28676" name="Picture 4" descr="C:\Users\Aynur\Desktop\18 Noyabr\20160505_110413.jpg"/>
          <p:cNvPicPr>
            <a:picLocks noChangeAspect="1" noChangeArrowheads="1"/>
          </p:cNvPicPr>
          <p:nvPr/>
        </p:nvPicPr>
        <p:blipFill>
          <a:blip r:embed="rId4" cstate="print"/>
          <a:srcRect/>
          <a:stretch>
            <a:fillRect/>
          </a:stretch>
        </p:blipFill>
        <p:spPr bwMode="auto">
          <a:xfrm>
            <a:off x="500034" y="357166"/>
            <a:ext cx="4079903" cy="2643206"/>
          </a:xfrm>
          <a:prstGeom prst="rect">
            <a:avLst/>
          </a:prstGeom>
          <a:noFill/>
        </p:spPr>
      </p:pic>
      <p:pic>
        <p:nvPicPr>
          <p:cNvPr id="28677" name="Picture 5" descr="C:\Users\Aynur\Desktop\images (14).jpg"/>
          <p:cNvPicPr>
            <a:picLocks noChangeAspect="1" noChangeArrowheads="1"/>
          </p:cNvPicPr>
          <p:nvPr/>
        </p:nvPicPr>
        <p:blipFill>
          <a:blip r:embed="rId5"/>
          <a:srcRect/>
          <a:stretch>
            <a:fillRect/>
          </a:stretch>
        </p:blipFill>
        <p:spPr bwMode="auto">
          <a:xfrm>
            <a:off x="500034" y="3286124"/>
            <a:ext cx="4071966" cy="2786082"/>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ynur\Desktop\загружено (5).jpg"/>
          <p:cNvPicPr>
            <a:picLocks noChangeAspect="1" noChangeArrowheads="1"/>
          </p:cNvPicPr>
          <p:nvPr/>
        </p:nvPicPr>
        <p:blipFill>
          <a:blip r:embed="rId2"/>
          <a:srcRect/>
          <a:stretch>
            <a:fillRect/>
          </a:stretch>
        </p:blipFill>
        <p:spPr bwMode="auto">
          <a:xfrm>
            <a:off x="642910" y="642918"/>
            <a:ext cx="3262317" cy="2500330"/>
          </a:xfrm>
          <a:prstGeom prst="rect">
            <a:avLst/>
          </a:prstGeom>
          <a:ln>
            <a:noFill/>
          </a:ln>
          <a:effectLst>
            <a:outerShdw blurRad="292100" dist="139700" dir="2700000" algn="tl" rotWithShape="0">
              <a:srgbClr val="333333">
                <a:alpha val="65000"/>
              </a:srgbClr>
            </a:outerShdw>
          </a:effectLst>
        </p:spPr>
      </p:pic>
      <p:pic>
        <p:nvPicPr>
          <p:cNvPr id="26627" name="Picture 3" descr="C:\Users\Aynur\Desktop\загружено (2).jpg"/>
          <p:cNvPicPr>
            <a:picLocks noChangeAspect="1" noChangeArrowheads="1"/>
          </p:cNvPicPr>
          <p:nvPr/>
        </p:nvPicPr>
        <p:blipFill>
          <a:blip r:embed="rId3"/>
          <a:srcRect/>
          <a:stretch>
            <a:fillRect/>
          </a:stretch>
        </p:blipFill>
        <p:spPr bwMode="auto">
          <a:xfrm>
            <a:off x="5143504" y="642918"/>
            <a:ext cx="2967039" cy="2500330"/>
          </a:xfrm>
          <a:prstGeom prst="rect">
            <a:avLst/>
          </a:prstGeom>
          <a:ln>
            <a:noFill/>
          </a:ln>
          <a:effectLst>
            <a:outerShdw blurRad="292100" dist="139700" dir="2700000" algn="tl" rotWithShape="0">
              <a:srgbClr val="333333">
                <a:alpha val="65000"/>
              </a:srgbClr>
            </a:outerShdw>
          </a:effectLst>
        </p:spPr>
      </p:pic>
      <p:pic>
        <p:nvPicPr>
          <p:cNvPr id="26628" name="Picture 4" descr="C:\Users\Aynur\Desktop\загружено (3).jpg"/>
          <p:cNvPicPr>
            <a:picLocks noChangeAspect="1" noChangeArrowheads="1"/>
          </p:cNvPicPr>
          <p:nvPr/>
        </p:nvPicPr>
        <p:blipFill>
          <a:blip r:embed="rId4"/>
          <a:srcRect/>
          <a:stretch>
            <a:fillRect/>
          </a:stretch>
        </p:blipFill>
        <p:spPr bwMode="auto">
          <a:xfrm>
            <a:off x="642910" y="3357562"/>
            <a:ext cx="3357566" cy="2857520"/>
          </a:xfrm>
          <a:prstGeom prst="rect">
            <a:avLst/>
          </a:prstGeom>
          <a:ln>
            <a:noFill/>
          </a:ln>
          <a:effectLst>
            <a:outerShdw blurRad="292100" dist="139700" dir="2700000" algn="tl" rotWithShape="0">
              <a:srgbClr val="333333">
                <a:alpha val="65000"/>
              </a:srgbClr>
            </a:outerShdw>
          </a:effectLst>
        </p:spPr>
      </p:pic>
      <p:pic>
        <p:nvPicPr>
          <p:cNvPr id="26629" name="Picture 5" descr="C:\Users\Aynur\Desktop\images (8).jpg"/>
          <p:cNvPicPr>
            <a:picLocks noChangeAspect="1" noChangeArrowheads="1"/>
          </p:cNvPicPr>
          <p:nvPr/>
        </p:nvPicPr>
        <p:blipFill>
          <a:blip r:embed="rId5"/>
          <a:srcRect/>
          <a:stretch>
            <a:fillRect/>
          </a:stretch>
        </p:blipFill>
        <p:spPr bwMode="auto">
          <a:xfrm>
            <a:off x="5214942" y="3429000"/>
            <a:ext cx="2928958" cy="27146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ynur\Desktop\images (7).jpg"/>
          <p:cNvPicPr>
            <a:picLocks noChangeAspect="1" noChangeArrowheads="1"/>
          </p:cNvPicPr>
          <p:nvPr/>
        </p:nvPicPr>
        <p:blipFill>
          <a:blip r:embed="rId2"/>
          <a:srcRect/>
          <a:stretch>
            <a:fillRect/>
          </a:stretch>
        </p:blipFill>
        <p:spPr bwMode="auto">
          <a:xfrm>
            <a:off x="928662" y="3429000"/>
            <a:ext cx="3214710" cy="2490054"/>
          </a:xfrm>
          <a:prstGeom prst="rect">
            <a:avLst/>
          </a:prstGeom>
          <a:ln>
            <a:noFill/>
          </a:ln>
          <a:effectLst>
            <a:outerShdw blurRad="292100" dist="139700" dir="2700000" algn="tl" rotWithShape="0">
              <a:srgbClr val="333333">
                <a:alpha val="65000"/>
              </a:srgbClr>
            </a:outerShdw>
          </a:effectLst>
        </p:spPr>
      </p:pic>
      <p:pic>
        <p:nvPicPr>
          <p:cNvPr id="27652" name="Picture 4" descr="C:\Users\Aynur\Desktop\images (9).jpg"/>
          <p:cNvPicPr>
            <a:picLocks noChangeAspect="1" noChangeArrowheads="1"/>
          </p:cNvPicPr>
          <p:nvPr/>
        </p:nvPicPr>
        <p:blipFill>
          <a:blip r:embed="rId3"/>
          <a:srcRect/>
          <a:stretch>
            <a:fillRect/>
          </a:stretch>
        </p:blipFill>
        <p:spPr bwMode="auto">
          <a:xfrm>
            <a:off x="857224" y="500042"/>
            <a:ext cx="3327918" cy="2500330"/>
          </a:xfrm>
          <a:prstGeom prst="rect">
            <a:avLst/>
          </a:prstGeom>
          <a:ln>
            <a:noFill/>
          </a:ln>
          <a:effectLst>
            <a:outerShdw blurRad="292100" dist="139700" dir="2700000" algn="tl" rotWithShape="0">
              <a:srgbClr val="333333">
                <a:alpha val="65000"/>
              </a:srgbClr>
            </a:outerShdw>
          </a:effectLst>
        </p:spPr>
      </p:pic>
      <p:pic>
        <p:nvPicPr>
          <p:cNvPr id="27654" name="Picture 6" descr="C:\Users\Aynur\Desktop\images.jpg"/>
          <p:cNvPicPr>
            <a:picLocks noChangeAspect="1" noChangeArrowheads="1"/>
          </p:cNvPicPr>
          <p:nvPr/>
        </p:nvPicPr>
        <p:blipFill>
          <a:blip r:embed="rId4"/>
          <a:srcRect/>
          <a:stretch>
            <a:fillRect/>
          </a:stretch>
        </p:blipFill>
        <p:spPr bwMode="auto">
          <a:xfrm>
            <a:off x="5143504" y="3429000"/>
            <a:ext cx="3143272" cy="2428892"/>
          </a:xfrm>
          <a:prstGeom prst="rect">
            <a:avLst/>
          </a:prstGeom>
          <a:ln>
            <a:noFill/>
          </a:ln>
          <a:effectLst>
            <a:outerShdw blurRad="292100" dist="139700" dir="2700000" algn="tl" rotWithShape="0">
              <a:srgbClr val="333333">
                <a:alpha val="65000"/>
              </a:srgbClr>
            </a:outerShdw>
          </a:effectLst>
        </p:spPr>
      </p:pic>
      <p:pic>
        <p:nvPicPr>
          <p:cNvPr id="27655" name="Picture 7" descr="C:\Users\Aynur\Desktop\images (2).jpg"/>
          <p:cNvPicPr>
            <a:picLocks noChangeAspect="1" noChangeArrowheads="1"/>
          </p:cNvPicPr>
          <p:nvPr/>
        </p:nvPicPr>
        <p:blipFill>
          <a:blip r:embed="rId5"/>
          <a:srcRect/>
          <a:stretch>
            <a:fillRect/>
          </a:stretch>
        </p:blipFill>
        <p:spPr bwMode="auto">
          <a:xfrm>
            <a:off x="5214942" y="571480"/>
            <a:ext cx="3057528" cy="24288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683568" y="2420888"/>
            <a:ext cx="3709290" cy="316835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9635" name="Picture 3"/>
          <p:cNvPicPr>
            <a:picLocks noChangeAspect="1" noChangeArrowheads="1"/>
          </p:cNvPicPr>
          <p:nvPr/>
        </p:nvPicPr>
        <p:blipFill>
          <a:blip r:embed="rId3" cstate="print"/>
          <a:srcRect/>
          <a:stretch>
            <a:fillRect/>
          </a:stretch>
        </p:blipFill>
        <p:spPr bwMode="auto">
          <a:xfrm>
            <a:off x="5143504" y="2428868"/>
            <a:ext cx="3528392" cy="31791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Прямоугольник 3"/>
          <p:cNvSpPr/>
          <p:nvPr/>
        </p:nvSpPr>
        <p:spPr>
          <a:xfrm>
            <a:off x="1043608" y="476672"/>
            <a:ext cx="7416824" cy="1569660"/>
          </a:xfrm>
          <a:prstGeom prst="rect">
            <a:avLst/>
          </a:prstGeom>
        </p:spPr>
        <p:txBody>
          <a:bodyPr wrap="square">
            <a:spAutoFit/>
          </a:bodyPr>
          <a:lstStyle/>
          <a:p>
            <a:pPr algn="ctr">
              <a:lnSpc>
                <a:spcPct val="200000"/>
              </a:lnSpc>
            </a:pPr>
            <a:r>
              <a:rPr lang="az-Latn-AZ" sz="2400" b="1" dirty="0" smtClean="0">
                <a:latin typeface="Arial" pitchFamily="34" charset="0"/>
                <a:cs typeface="Arial" pitchFamily="34" charset="0"/>
              </a:rPr>
              <a:t>“Uşaq hüquqlarının həyata keçirilməsinə dair elektron məlumat bankı”</a:t>
            </a:r>
            <a:endParaRPr lang="ru-RU" sz="24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28" y="214290"/>
            <a:ext cx="6680035" cy="523220"/>
          </a:xfrm>
          <a:prstGeom prst="rect">
            <a:avLst/>
          </a:prstGeom>
        </p:spPr>
        <p:txBody>
          <a:bodyPr wrap="none">
            <a:spAutoFit/>
          </a:bodyPr>
          <a:lstStyle/>
          <a:p>
            <a:pPr algn="ctr"/>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Uşaq</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hüquqları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inkişaf</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perspektivl</a:t>
            </a:r>
            <a:r>
              <a:rPr lang="en-US" sz="2400" b="1" dirty="0" err="1">
                <a:latin typeface="Times New Roman" pitchFamily="18" charset="0"/>
                <a:cs typeface="Times New Roman" pitchFamily="18" charset="0"/>
              </a:rPr>
              <a:t>ər</a:t>
            </a:r>
            <a:r>
              <a:rPr lang="en-US" sz="2400" b="1" dirty="0">
                <a:latin typeface="Times New Roman" pitchFamily="18" charset="0"/>
                <a:cs typeface="Times New Roman" pitchFamily="18" charset="0"/>
              </a:rPr>
              <a:t>”</a:t>
            </a:r>
          </a:p>
        </p:txBody>
      </p:sp>
      <p:pic>
        <p:nvPicPr>
          <p:cNvPr id="38914" name="Picture 2" descr="C:\Users\Aynur\Desktop\15626501_1321646587856853_3104704010746366714_o-150x150 (1).jpg"/>
          <p:cNvPicPr>
            <a:picLocks noChangeAspect="1" noChangeArrowheads="1"/>
          </p:cNvPicPr>
          <p:nvPr/>
        </p:nvPicPr>
        <p:blipFill>
          <a:blip r:embed="rId2" cstate="print"/>
          <a:srcRect/>
          <a:stretch>
            <a:fillRect/>
          </a:stretch>
        </p:blipFill>
        <p:spPr bwMode="auto">
          <a:xfrm>
            <a:off x="714348" y="1142984"/>
            <a:ext cx="3571900" cy="2643206"/>
          </a:xfrm>
          <a:prstGeom prst="rect">
            <a:avLst/>
          </a:prstGeom>
          <a:ln>
            <a:noFill/>
          </a:ln>
          <a:effectLst>
            <a:outerShdw blurRad="292100" dist="139700" dir="2700000" algn="tl" rotWithShape="0">
              <a:srgbClr val="333333">
                <a:alpha val="65000"/>
              </a:srgbClr>
            </a:outerShdw>
          </a:effectLst>
        </p:spPr>
      </p:pic>
      <p:pic>
        <p:nvPicPr>
          <p:cNvPr id="38915" name="Picture 3" descr="C:\Users\Aynur\Desktop\15590740_1321645624523616_8991098468634382742_o-150x150 (1).jpg"/>
          <p:cNvPicPr>
            <a:picLocks noChangeAspect="1" noChangeArrowheads="1"/>
          </p:cNvPicPr>
          <p:nvPr/>
        </p:nvPicPr>
        <p:blipFill>
          <a:blip r:embed="rId3" cstate="print"/>
          <a:srcRect/>
          <a:stretch>
            <a:fillRect/>
          </a:stretch>
        </p:blipFill>
        <p:spPr bwMode="auto">
          <a:xfrm>
            <a:off x="5143504" y="1214423"/>
            <a:ext cx="3571910" cy="2571768"/>
          </a:xfrm>
          <a:prstGeom prst="rect">
            <a:avLst/>
          </a:prstGeom>
          <a:ln>
            <a:noFill/>
          </a:ln>
          <a:effectLst>
            <a:outerShdw blurRad="292100" dist="139700" dir="2700000" algn="tl" rotWithShape="0">
              <a:srgbClr val="333333">
                <a:alpha val="65000"/>
              </a:srgbClr>
            </a:outerShdw>
          </a:effectLst>
        </p:spPr>
      </p:pic>
      <p:pic>
        <p:nvPicPr>
          <p:cNvPr id="38916" name="Picture 4" descr="C:\Users\Aynur\Desktop\15585471_1321644631190382_1457958480234881222_o-150x150 (1).jpg"/>
          <p:cNvPicPr>
            <a:picLocks noChangeAspect="1" noChangeArrowheads="1"/>
          </p:cNvPicPr>
          <p:nvPr/>
        </p:nvPicPr>
        <p:blipFill>
          <a:blip r:embed="rId4" cstate="print"/>
          <a:srcRect/>
          <a:stretch>
            <a:fillRect/>
          </a:stretch>
        </p:blipFill>
        <p:spPr bwMode="auto">
          <a:xfrm>
            <a:off x="785786" y="4214818"/>
            <a:ext cx="3539876" cy="2444188"/>
          </a:xfrm>
          <a:prstGeom prst="rect">
            <a:avLst/>
          </a:prstGeom>
          <a:ln>
            <a:noFill/>
          </a:ln>
          <a:effectLst>
            <a:outerShdw blurRad="292100" dist="139700" dir="2700000" algn="tl" rotWithShape="0">
              <a:srgbClr val="333333">
                <a:alpha val="65000"/>
              </a:srgbClr>
            </a:outerShdw>
          </a:effectLst>
        </p:spPr>
      </p:pic>
      <p:pic>
        <p:nvPicPr>
          <p:cNvPr id="38917" name="Picture 5" descr="C:\Users\Aynur\Desktop\IMG_4192-150x150 (1).jpg"/>
          <p:cNvPicPr>
            <a:picLocks noChangeAspect="1" noChangeArrowheads="1"/>
          </p:cNvPicPr>
          <p:nvPr/>
        </p:nvPicPr>
        <p:blipFill>
          <a:blip r:embed="rId5" cstate="print"/>
          <a:srcRect/>
          <a:stretch>
            <a:fillRect/>
          </a:stretch>
        </p:blipFill>
        <p:spPr bwMode="auto">
          <a:xfrm>
            <a:off x="5214942" y="4143380"/>
            <a:ext cx="3519230" cy="25717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Aynur\Desktop\18 Noyabr\_DSC0708.JPG"/>
          <p:cNvPicPr>
            <a:picLocks noChangeAspect="1" noChangeArrowheads="1"/>
          </p:cNvPicPr>
          <p:nvPr/>
        </p:nvPicPr>
        <p:blipFill>
          <a:blip r:embed="rId2" cstate="print"/>
          <a:srcRect/>
          <a:stretch>
            <a:fillRect/>
          </a:stretch>
        </p:blipFill>
        <p:spPr bwMode="auto">
          <a:xfrm>
            <a:off x="500034" y="500042"/>
            <a:ext cx="4206438" cy="2786082"/>
          </a:xfrm>
          <a:prstGeom prst="rect">
            <a:avLst/>
          </a:prstGeom>
          <a:noFill/>
        </p:spPr>
      </p:pic>
      <p:pic>
        <p:nvPicPr>
          <p:cNvPr id="39939" name="Picture 3" descr="C:\Users\Aynur\Desktop\18 Noyabr\20151105_165609.jpg"/>
          <p:cNvPicPr>
            <a:picLocks noChangeAspect="1" noChangeArrowheads="1"/>
          </p:cNvPicPr>
          <p:nvPr/>
        </p:nvPicPr>
        <p:blipFill>
          <a:blip r:embed="rId3" cstate="print"/>
          <a:srcRect/>
          <a:stretch>
            <a:fillRect/>
          </a:stretch>
        </p:blipFill>
        <p:spPr bwMode="auto">
          <a:xfrm>
            <a:off x="5143504" y="571480"/>
            <a:ext cx="3714776" cy="2887150"/>
          </a:xfrm>
          <a:prstGeom prst="rect">
            <a:avLst/>
          </a:prstGeom>
          <a:noFill/>
        </p:spPr>
      </p:pic>
      <p:pic>
        <p:nvPicPr>
          <p:cNvPr id="39940" name="Picture 4" descr="C:\Users\Aynur\Desktop\18 Noyabr\DSC_0040.JPG"/>
          <p:cNvPicPr>
            <a:picLocks noChangeAspect="1" noChangeArrowheads="1"/>
          </p:cNvPicPr>
          <p:nvPr/>
        </p:nvPicPr>
        <p:blipFill>
          <a:blip r:embed="rId4" cstate="print"/>
          <a:srcRect/>
          <a:stretch>
            <a:fillRect/>
          </a:stretch>
        </p:blipFill>
        <p:spPr bwMode="auto">
          <a:xfrm>
            <a:off x="500034" y="3571876"/>
            <a:ext cx="4213736" cy="2802134"/>
          </a:xfrm>
          <a:prstGeom prst="rect">
            <a:avLst/>
          </a:prstGeom>
          <a:noFill/>
        </p:spPr>
      </p:pic>
      <p:pic>
        <p:nvPicPr>
          <p:cNvPr id="39941" name="Picture 5" descr="C:\Users\Aynur\Desktop\18 Noyabr\DSC_0402.JPG"/>
          <p:cNvPicPr>
            <a:picLocks noChangeAspect="1" noChangeArrowheads="1"/>
          </p:cNvPicPr>
          <p:nvPr/>
        </p:nvPicPr>
        <p:blipFill>
          <a:blip r:embed="rId5" cstate="print"/>
          <a:srcRect/>
          <a:stretch>
            <a:fillRect/>
          </a:stretch>
        </p:blipFill>
        <p:spPr bwMode="auto">
          <a:xfrm>
            <a:off x="5143504" y="3643314"/>
            <a:ext cx="3786213" cy="2714644"/>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428625" y="1643063"/>
            <a:ext cx="8358188" cy="3901837"/>
          </a:xfrm>
          <a:prstGeom prst="rect">
            <a:avLst/>
          </a:prstGeom>
          <a:noFill/>
          <a:ln w="9525">
            <a:noFill/>
            <a:miter lim="800000"/>
            <a:headEnd/>
            <a:tailEnd/>
          </a:ln>
        </p:spPr>
        <p:txBody>
          <a:bodyPr>
            <a:spAutoFit/>
          </a:bodyPr>
          <a:lstStyle/>
          <a:p>
            <a:pPr lvl="1">
              <a:lnSpc>
                <a:spcPct val="150000"/>
              </a:lnSpc>
              <a:buFont typeface="Wingdings" pitchFamily="2" charset="2"/>
              <a:buChar char="Ø"/>
            </a:pPr>
            <a:r>
              <a:rPr lang="az-Latn-AZ" sz="2400" b="1" dirty="0">
                <a:latin typeface="Arial" pitchFamily="34" charset="0"/>
                <a:cs typeface="Arial" pitchFamily="34" charset="0"/>
              </a:rPr>
              <a:t>BMT-nin İnkişaf Proqramı</a:t>
            </a:r>
            <a:r>
              <a:rPr lang="en-US" sz="2400" b="1" dirty="0">
                <a:latin typeface="Arial" pitchFamily="34" charset="0"/>
                <a:cs typeface="Arial" pitchFamily="34" charset="0"/>
              </a:rPr>
              <a:t> (UNDP) </a:t>
            </a:r>
            <a:endParaRPr lang="az-Latn-AZ" sz="2400" b="1" dirty="0">
              <a:latin typeface="Arial" pitchFamily="34" charset="0"/>
              <a:cs typeface="Arial" pitchFamily="34" charset="0"/>
            </a:endParaRPr>
          </a:p>
          <a:p>
            <a:pPr lvl="1">
              <a:lnSpc>
                <a:spcPct val="150000"/>
              </a:lnSpc>
              <a:buFont typeface="Wingdings" pitchFamily="2" charset="2"/>
              <a:buChar char="Ø"/>
            </a:pPr>
            <a:r>
              <a:rPr lang="az-Latn-AZ" sz="2400" b="1" dirty="0">
                <a:latin typeface="Arial" pitchFamily="34" charset="0"/>
                <a:cs typeface="Arial" pitchFamily="34" charset="0"/>
              </a:rPr>
              <a:t>Avropa İttifaqı</a:t>
            </a:r>
            <a:r>
              <a:rPr lang="en-US" sz="2400" b="1" dirty="0">
                <a:latin typeface="Arial" pitchFamily="34" charset="0"/>
                <a:cs typeface="Arial" pitchFamily="34" charset="0"/>
              </a:rPr>
              <a:t> (EU)</a:t>
            </a:r>
            <a:endParaRPr lang="az-Latn-AZ" sz="2400" b="1" dirty="0">
              <a:latin typeface="Arial" pitchFamily="34" charset="0"/>
              <a:cs typeface="Arial" pitchFamily="34" charset="0"/>
            </a:endParaRPr>
          </a:p>
          <a:p>
            <a:pPr lvl="1">
              <a:lnSpc>
                <a:spcPct val="150000"/>
              </a:lnSpc>
              <a:buFont typeface="Wingdings" pitchFamily="2" charset="2"/>
              <a:buChar char="Ø"/>
            </a:pPr>
            <a:r>
              <a:rPr lang="az-Latn-AZ" sz="2400" b="1" dirty="0">
                <a:latin typeface="Arial" pitchFamily="34" charset="0"/>
                <a:cs typeface="Arial" pitchFamily="34" charset="0"/>
              </a:rPr>
              <a:t>BMT-nin Əhali Fondu</a:t>
            </a:r>
            <a:r>
              <a:rPr lang="en-US" sz="2400" b="1" dirty="0">
                <a:latin typeface="Arial" pitchFamily="34" charset="0"/>
                <a:cs typeface="Arial" pitchFamily="34" charset="0"/>
              </a:rPr>
              <a:t> (UNFPA)</a:t>
            </a:r>
            <a:endParaRPr lang="az-Latn-AZ" sz="2400" b="1" dirty="0">
              <a:latin typeface="Arial" pitchFamily="34" charset="0"/>
              <a:cs typeface="Arial" pitchFamily="34" charset="0"/>
            </a:endParaRPr>
          </a:p>
          <a:p>
            <a:pPr lvl="1">
              <a:lnSpc>
                <a:spcPct val="150000"/>
              </a:lnSpc>
              <a:buFont typeface="Wingdings" pitchFamily="2" charset="2"/>
              <a:buChar char="Ø"/>
            </a:pPr>
            <a:r>
              <a:rPr lang="az-Latn-AZ" sz="2400" b="1" dirty="0">
                <a:latin typeface="Arial" pitchFamily="34" charset="0"/>
                <a:cs typeface="Arial" pitchFamily="34" charset="0"/>
              </a:rPr>
              <a:t> BMT-nin Uşaq Fondu</a:t>
            </a:r>
            <a:r>
              <a:rPr lang="en-US" sz="2400" b="1" dirty="0">
                <a:latin typeface="Arial" pitchFamily="34" charset="0"/>
                <a:cs typeface="Arial" pitchFamily="34" charset="0"/>
              </a:rPr>
              <a:t> (UNICEF)</a:t>
            </a:r>
            <a:endParaRPr lang="az-Latn-AZ" sz="2400" b="1" dirty="0">
              <a:latin typeface="Arial" pitchFamily="34" charset="0"/>
              <a:cs typeface="Arial" pitchFamily="34" charset="0"/>
            </a:endParaRPr>
          </a:p>
          <a:p>
            <a:pPr lvl="1">
              <a:lnSpc>
                <a:spcPct val="150000"/>
              </a:lnSpc>
              <a:buFont typeface="Wingdings" pitchFamily="2" charset="2"/>
              <a:buChar char="Ø"/>
            </a:pPr>
            <a:r>
              <a:rPr lang="az-Latn-AZ" sz="2400" b="1" dirty="0">
                <a:latin typeface="Arial" pitchFamily="34" charset="0"/>
                <a:cs typeface="Arial" pitchFamily="34" charset="0"/>
              </a:rPr>
              <a:t>Beynəlxalq Əmək Təşkilatı</a:t>
            </a:r>
          </a:p>
          <a:p>
            <a:pPr lvl="1">
              <a:lnSpc>
                <a:spcPct val="150000"/>
              </a:lnSpc>
              <a:buFont typeface="Wingdings" pitchFamily="2" charset="2"/>
              <a:buChar char="Ø"/>
            </a:pPr>
            <a:r>
              <a:rPr lang="az-Latn-AZ" sz="2400" b="1" dirty="0">
                <a:latin typeface="Arial" pitchFamily="34" charset="0"/>
                <a:cs typeface="Arial" pitchFamily="34" charset="0"/>
              </a:rPr>
              <a:t>BMT-nin Qaçqınlar üzrə Ali Komissarlığı</a:t>
            </a:r>
          </a:p>
          <a:p>
            <a:pPr lvl="1">
              <a:lnSpc>
                <a:spcPct val="150000"/>
              </a:lnSpc>
              <a:buFont typeface="Wingdings" pitchFamily="2" charset="2"/>
              <a:buChar char="Ø"/>
            </a:pPr>
            <a:r>
              <a:rPr lang="az-Latn-AZ" sz="2400" b="1" dirty="0">
                <a:latin typeface="Arial" pitchFamily="34" charset="0"/>
                <a:cs typeface="Arial" pitchFamily="34" charset="0"/>
              </a:rPr>
              <a:t>ABŞ-ın Beynəlxalq İnkişaf Agentliyi (USAİD) </a:t>
            </a:r>
            <a:endParaRPr lang="en-US" sz="2400" b="1" dirty="0">
              <a:latin typeface="Arial" pitchFamily="34" charset="0"/>
              <a:cs typeface="Arial" pitchFamily="34" charset="0"/>
            </a:endParaRPr>
          </a:p>
        </p:txBody>
      </p:sp>
      <p:sp>
        <p:nvSpPr>
          <p:cNvPr id="4" name="Прямоугольник с двумя скругленными противолежащими углами 3"/>
          <p:cNvSpPr/>
          <p:nvPr/>
        </p:nvSpPr>
        <p:spPr>
          <a:xfrm>
            <a:off x="571500" y="500063"/>
            <a:ext cx="8143875" cy="642937"/>
          </a:xfrm>
          <a:prstGeom prst="round2Diag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az-Latn-AZ" sz="2800" b="1" dirty="0">
                <a:latin typeface="Arial" pitchFamily="34" charset="0"/>
                <a:cs typeface="Arial" pitchFamily="34" charset="0"/>
              </a:rPr>
              <a:t>Beynəlxalq təşkilatlarla əməkdaşlıq </a:t>
            </a:r>
            <a:endParaRPr lang="en-US" sz="28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B61EC81-53E9-4561-8D5E-E3964AF5D1D9" descr="cid:F51F14A2-AFCE-4627-AC11-B548FD036378"/>
          <p:cNvPicPr/>
          <p:nvPr/>
        </p:nvPicPr>
        <p:blipFill>
          <a:blip r:embed="rId2" r:link="rId3"/>
          <a:srcRect t="2178" b="51256"/>
          <a:stretch>
            <a:fillRect/>
          </a:stretch>
        </p:blipFill>
        <p:spPr bwMode="auto">
          <a:xfrm>
            <a:off x="0" y="642938"/>
            <a:ext cx="9144000" cy="49291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H:\Desktop\Ruslan Ismayilzade\disk C\Ruslan Office\Logos\partners\flag_yellow_low.jpg"/>
          <p:cNvPicPr>
            <a:picLocks noChangeAspect="1" noChangeArrowheads="1"/>
          </p:cNvPicPr>
          <p:nvPr/>
        </p:nvPicPr>
        <p:blipFill>
          <a:blip r:embed="rId2"/>
          <a:srcRect/>
          <a:stretch>
            <a:fillRect/>
          </a:stretch>
        </p:blipFill>
        <p:spPr bwMode="auto">
          <a:xfrm>
            <a:off x="714375" y="642938"/>
            <a:ext cx="2214563" cy="1571625"/>
          </a:xfrm>
          <a:prstGeom prst="rect">
            <a:avLst/>
          </a:prstGeom>
          <a:noFill/>
          <a:ln w="9525">
            <a:noFill/>
            <a:miter lim="800000"/>
            <a:headEnd/>
            <a:tailEnd/>
          </a:ln>
        </p:spPr>
      </p:pic>
      <p:pic>
        <p:nvPicPr>
          <p:cNvPr id="24579" name="Picture 2"/>
          <p:cNvPicPr>
            <a:picLocks noChangeAspect="1" noChangeArrowheads="1"/>
          </p:cNvPicPr>
          <p:nvPr/>
        </p:nvPicPr>
        <p:blipFill>
          <a:blip r:embed="rId3"/>
          <a:srcRect/>
          <a:stretch>
            <a:fillRect/>
          </a:stretch>
        </p:blipFill>
        <p:spPr bwMode="auto">
          <a:xfrm>
            <a:off x="3143250" y="642938"/>
            <a:ext cx="1804988" cy="1643062"/>
          </a:xfrm>
          <a:prstGeom prst="rect">
            <a:avLst/>
          </a:prstGeom>
          <a:noFill/>
          <a:ln w="9525">
            <a:noFill/>
            <a:miter lim="800000"/>
            <a:headEnd/>
            <a:tailEnd/>
          </a:ln>
        </p:spPr>
      </p:pic>
      <p:pic>
        <p:nvPicPr>
          <p:cNvPr id="24580" name="Picture 4"/>
          <p:cNvPicPr>
            <a:picLocks noChangeAspect="1" noChangeArrowheads="1"/>
          </p:cNvPicPr>
          <p:nvPr/>
        </p:nvPicPr>
        <p:blipFill>
          <a:blip r:embed="rId4"/>
          <a:srcRect/>
          <a:stretch>
            <a:fillRect/>
          </a:stretch>
        </p:blipFill>
        <p:spPr bwMode="auto">
          <a:xfrm>
            <a:off x="5143500" y="714375"/>
            <a:ext cx="1571625" cy="1500188"/>
          </a:xfrm>
          <a:prstGeom prst="rect">
            <a:avLst/>
          </a:prstGeom>
          <a:noFill/>
          <a:ln w="9525">
            <a:noFill/>
            <a:miter lim="800000"/>
            <a:headEnd/>
            <a:tailEnd/>
          </a:ln>
        </p:spPr>
      </p:pic>
      <p:pic>
        <p:nvPicPr>
          <p:cNvPr id="24581" name="Picture 3"/>
          <p:cNvPicPr>
            <a:picLocks noChangeAspect="1" noChangeArrowheads="1"/>
          </p:cNvPicPr>
          <p:nvPr/>
        </p:nvPicPr>
        <p:blipFill>
          <a:blip r:embed="rId5"/>
          <a:srcRect/>
          <a:stretch>
            <a:fillRect/>
          </a:stretch>
        </p:blipFill>
        <p:spPr bwMode="auto">
          <a:xfrm>
            <a:off x="7143750" y="714375"/>
            <a:ext cx="1785938" cy="1500188"/>
          </a:xfrm>
          <a:prstGeom prst="rect">
            <a:avLst/>
          </a:prstGeom>
          <a:noFill/>
          <a:ln w="9525">
            <a:noFill/>
            <a:miter lim="800000"/>
            <a:headEnd/>
            <a:tailEnd/>
          </a:ln>
        </p:spPr>
      </p:pic>
      <p:sp>
        <p:nvSpPr>
          <p:cNvPr id="24582" name="Rectangle 1"/>
          <p:cNvSpPr>
            <a:spLocks noChangeArrowheads="1"/>
          </p:cNvSpPr>
          <p:nvPr/>
        </p:nvSpPr>
        <p:spPr bwMode="auto">
          <a:xfrm>
            <a:off x="500063" y="2500313"/>
            <a:ext cx="7786687" cy="3324225"/>
          </a:xfrm>
          <a:prstGeom prst="rect">
            <a:avLst/>
          </a:prstGeom>
          <a:noFill/>
          <a:ln w="9525">
            <a:noFill/>
            <a:miter lim="800000"/>
            <a:headEnd/>
            <a:tailEnd/>
          </a:ln>
        </p:spPr>
        <p:txBody>
          <a:bodyPr anchor="ctr">
            <a:spAutoFit/>
          </a:bodyPr>
          <a:lstStyle/>
          <a:p>
            <a:pPr algn="ctr" eaLnBrk="1" hangingPunct="1"/>
            <a:r>
              <a:rPr lang="en-US" sz="2400" b="1">
                <a:latin typeface="Arial" pitchFamily="34" charset="0"/>
                <a:ea typeface="Cambria" pitchFamily="18" charset="0"/>
                <a:cs typeface="Arial" pitchFamily="34" charset="0"/>
              </a:rPr>
              <a:t> </a:t>
            </a:r>
            <a:r>
              <a:rPr lang="en-US" sz="2400" b="1">
                <a:latin typeface="Times New Roman" pitchFamily="18" charset="0"/>
                <a:ea typeface="Cambria" pitchFamily="18" charset="0"/>
                <a:cs typeface="Times New Roman" pitchFamily="18" charset="0"/>
              </a:rPr>
              <a:t>“Qadın hüquqları və gender bərabərliyinin təşviqinin gücləndirilməsində vətəndaş cəmiyyətinin rolunun artırılması” layihəsi</a:t>
            </a:r>
          </a:p>
          <a:p>
            <a:pPr eaLnBrk="1" hangingPunct="1"/>
            <a:endParaRPr lang="en-US" sz="2400">
              <a:latin typeface="Times New Roman" pitchFamily="18" charset="0"/>
              <a:ea typeface="Cambria" pitchFamily="18" charset="0"/>
              <a:cs typeface="Times New Roman" pitchFamily="18" charset="0"/>
            </a:endParaRPr>
          </a:p>
          <a:p>
            <a:pPr algn="just" eaLnBrk="1" hangingPunct="1"/>
            <a:r>
              <a:rPr lang="en-US" sz="2400">
                <a:latin typeface="Times New Roman" pitchFamily="18" charset="0"/>
                <a:ea typeface="Cambria" pitchFamily="18" charset="0"/>
                <a:cs typeface="Times New Roman" pitchFamily="18" charset="0"/>
              </a:rPr>
              <a:t>     </a:t>
            </a:r>
            <a:r>
              <a:rPr lang="en-US" sz="2400" b="1">
                <a:latin typeface="Times New Roman" pitchFamily="18" charset="0"/>
                <a:ea typeface="Cambria" pitchFamily="18" charset="0"/>
                <a:cs typeface="Times New Roman" pitchFamily="18" charset="0"/>
              </a:rPr>
              <a:t>Layihənin məqsədi gender bərabərliyi və qadın hüquqlarının inkişafında vətəndaş cəmiyyətinin rolunu gücləndirilməsi və kənd/rayon qadınlarının iqtisadi və ictimai həyatda iştiraklarının təşviq edilməsidir. </a:t>
            </a:r>
            <a:endParaRPr lang="ru-RU" sz="2400" b="1">
              <a:latin typeface="Times New Roman" pitchFamily="18" charset="0"/>
              <a:cs typeface="Times New Roman" pitchFamily="18" charset="0"/>
            </a:endParaRPr>
          </a:p>
          <a:p>
            <a:endParaRPr lang="ru-RU">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1797040"/>
          </a:xfrm>
        </p:spPr>
        <p:txBody>
          <a:bodyPr>
            <a:noAutofit/>
          </a:bodyPr>
          <a:lstStyle/>
          <a:p>
            <a:r>
              <a:rPr lang="az-Latn-AZ" sz="2400" b="1" dirty="0" smtClean="0">
                <a:latin typeface="Arial" pitchFamily="34" charset="0"/>
                <a:cs typeface="Arial" pitchFamily="34" charset="0"/>
              </a:rPr>
              <a:t>Respublikanın </a:t>
            </a:r>
            <a:r>
              <a:rPr lang="ru-RU" sz="2400" b="1" dirty="0" err="1" smtClean="0">
                <a:latin typeface="Arial" pitchFamily="34" charset="0"/>
                <a:cs typeface="Arial" pitchFamily="34" charset="0"/>
              </a:rPr>
              <a:t>Birinci</a:t>
            </a:r>
            <a:r>
              <a:rPr lang="ru-RU" sz="2400" b="1" dirty="0" smtClean="0">
                <a:latin typeface="Arial" pitchFamily="34" charset="0"/>
                <a:cs typeface="Arial" pitchFamily="34" charset="0"/>
              </a:rPr>
              <a:t> </a:t>
            </a:r>
            <a:r>
              <a:rPr lang="az-Latn-AZ" sz="2400" b="1" dirty="0" smtClean="0">
                <a:latin typeface="Arial" pitchFamily="34" charset="0"/>
                <a:cs typeface="Arial" pitchFamily="34" charset="0"/>
              </a:rPr>
              <a:t>vitse-prezidenti</a:t>
            </a:r>
            <a:r>
              <a:rPr lang="ru-RU" sz="2400" b="1" dirty="0" smtClean="0">
                <a:latin typeface="Arial" pitchFamily="34" charset="0"/>
                <a:cs typeface="Arial" pitchFamily="34" charset="0"/>
              </a:rPr>
              <a:t>, </a:t>
            </a:r>
            <a:r>
              <a:rPr lang="ru-RU" sz="2400" b="1" dirty="0" err="1">
                <a:latin typeface="Arial" pitchFamily="34" charset="0"/>
                <a:cs typeface="Arial" pitchFamily="34" charset="0"/>
              </a:rPr>
              <a:t>Hеydər Əliyev Fondunun</a:t>
            </a:r>
            <a:r>
              <a:rPr lang="ru-RU" sz="2400" b="1" dirty="0">
                <a:latin typeface="Arial" pitchFamily="34" charset="0"/>
                <a:cs typeface="Arial" pitchFamily="34" charset="0"/>
              </a:rPr>
              <a:t> </a:t>
            </a:r>
            <a:r>
              <a:rPr lang="ru-RU" sz="2400" b="1" dirty="0" err="1">
                <a:latin typeface="Arial" pitchFamily="34" charset="0"/>
                <a:cs typeface="Arial" pitchFamily="34" charset="0"/>
              </a:rPr>
              <a:t>Prеzidеnti</a:t>
            </a:r>
            <a:r>
              <a:rPr lang="ru-RU" sz="2400" b="1" dirty="0">
                <a:latin typeface="Arial" pitchFamily="34" charset="0"/>
                <a:cs typeface="Arial" pitchFamily="34" charset="0"/>
              </a:rPr>
              <a:t>, </a:t>
            </a:r>
            <a:r>
              <a:rPr lang="ru-RU" sz="2400" b="1" dirty="0" err="1" smtClean="0">
                <a:latin typeface="Arial" pitchFamily="34" charset="0"/>
                <a:cs typeface="Arial" pitchFamily="34" charset="0"/>
              </a:rPr>
              <a:t>Mеhribаn</a:t>
            </a:r>
            <a:r>
              <a:rPr lang="ru-RU" sz="2400" b="1" dirty="0" smtClean="0">
                <a:latin typeface="Arial" pitchFamily="34" charset="0"/>
                <a:cs typeface="Arial" pitchFamily="34" charset="0"/>
              </a:rPr>
              <a:t> </a:t>
            </a:r>
            <a:r>
              <a:rPr lang="ru-RU" sz="2400" b="1" dirty="0" err="1">
                <a:latin typeface="Arial" pitchFamily="34" charset="0"/>
                <a:cs typeface="Arial" pitchFamily="34" charset="0"/>
              </a:rPr>
              <a:t>хаnım Əliyevа </a:t>
            </a:r>
            <a:r>
              <a:rPr lang="ru-RU" sz="2400" b="1" dirty="0" err="1" smtClean="0">
                <a:latin typeface="Arial" pitchFamily="34" charset="0"/>
                <a:cs typeface="Arial" pitchFamily="34" charset="0"/>
              </a:rPr>
              <a:t>qаdın</a:t>
            </a:r>
            <a:r>
              <a:rPr lang="az-Latn-AZ" sz="2400" b="1" dirty="0" smtClean="0">
                <a:latin typeface="Arial" pitchFamily="34" charset="0"/>
                <a:cs typeface="Arial" pitchFamily="34" charset="0"/>
              </a:rPr>
              <a:t> və uşaq məsələlərinə </a:t>
            </a:r>
            <a:r>
              <a:rPr lang="ru-RU" sz="2400" b="1" dirty="0" err="1" smtClean="0">
                <a:latin typeface="Arial" pitchFamily="34" charset="0"/>
                <a:cs typeface="Arial" pitchFamily="34" charset="0"/>
              </a:rPr>
              <a:t>böyük</a:t>
            </a:r>
            <a:r>
              <a:rPr lang="ru-RU" sz="2400" b="1" dirty="0" smtClean="0">
                <a:latin typeface="Arial" pitchFamily="34" charset="0"/>
                <a:cs typeface="Arial" pitchFamily="34" charset="0"/>
              </a:rPr>
              <a:t> </a:t>
            </a:r>
            <a:r>
              <a:rPr lang="ru-RU" sz="2400" b="1" dirty="0" err="1">
                <a:latin typeface="Arial" pitchFamily="34" charset="0"/>
                <a:cs typeface="Arial" pitchFamily="34" charset="0"/>
              </a:rPr>
              <a:t>qаyğı ilə yаnаşır</a:t>
            </a:r>
            <a:r>
              <a:rPr lang="ru-RU" sz="2400" dirty="0" err="1">
                <a:latin typeface="Arial" pitchFamily="34" charset="0"/>
                <a:cs typeface="Arial" pitchFamily="34" charset="0"/>
              </a:rPr>
              <a:t>.</a:t>
            </a:r>
            <a:r>
              <a:rPr lang="ru-RU" sz="2400" dirty="0">
                <a:latin typeface="Arial" pitchFamily="34" charset="0"/>
                <a:cs typeface="Arial" pitchFamily="34" charset="0"/>
              </a:rPr>
              <a:t> </a:t>
            </a:r>
          </a:p>
        </p:txBody>
      </p:sp>
      <p:pic>
        <p:nvPicPr>
          <p:cNvPr id="7170" name="Picture 2" descr="C:\Users\Aynur\Desktop\614.jpg"/>
          <p:cNvPicPr>
            <a:picLocks noChangeAspect="1" noChangeArrowheads="1"/>
          </p:cNvPicPr>
          <p:nvPr/>
        </p:nvPicPr>
        <p:blipFill>
          <a:blip r:embed="rId2"/>
          <a:srcRect/>
          <a:stretch>
            <a:fillRect/>
          </a:stretch>
        </p:blipFill>
        <p:spPr bwMode="auto">
          <a:xfrm>
            <a:off x="785786" y="2071678"/>
            <a:ext cx="3323492" cy="2214578"/>
          </a:xfrm>
          <a:prstGeom prst="rect">
            <a:avLst/>
          </a:prstGeom>
          <a:ln>
            <a:noFill/>
          </a:ln>
          <a:effectLst>
            <a:outerShdw blurRad="292100" dist="139700" dir="2700000" algn="tl" rotWithShape="0">
              <a:srgbClr val="333333">
                <a:alpha val="65000"/>
              </a:srgbClr>
            </a:outerShdw>
          </a:effectLst>
        </p:spPr>
      </p:pic>
      <p:pic>
        <p:nvPicPr>
          <p:cNvPr id="7171" name="Picture 3" descr="C:\Users\Aynur\Desktop\513.jpg"/>
          <p:cNvPicPr>
            <a:picLocks noChangeAspect="1" noChangeArrowheads="1"/>
          </p:cNvPicPr>
          <p:nvPr/>
        </p:nvPicPr>
        <p:blipFill>
          <a:blip r:embed="rId3"/>
          <a:srcRect/>
          <a:stretch>
            <a:fillRect/>
          </a:stretch>
        </p:blipFill>
        <p:spPr bwMode="auto">
          <a:xfrm>
            <a:off x="5143504" y="2143116"/>
            <a:ext cx="2984741" cy="2071701"/>
          </a:xfrm>
          <a:prstGeom prst="rect">
            <a:avLst/>
          </a:prstGeom>
          <a:ln>
            <a:noFill/>
          </a:ln>
          <a:effectLst>
            <a:outerShdw blurRad="292100" dist="139700" dir="2700000" algn="tl" rotWithShape="0">
              <a:srgbClr val="333333">
                <a:alpha val="65000"/>
              </a:srgbClr>
            </a:outerShdw>
          </a:effectLst>
        </p:spPr>
      </p:pic>
      <p:pic>
        <p:nvPicPr>
          <p:cNvPr id="7173" name="Picture 5" descr="C:\Users\Aynur\Desktop\загружено (7).jpg"/>
          <p:cNvPicPr>
            <a:picLocks noChangeAspect="1" noChangeArrowheads="1"/>
          </p:cNvPicPr>
          <p:nvPr/>
        </p:nvPicPr>
        <p:blipFill>
          <a:blip r:embed="rId4"/>
          <a:srcRect/>
          <a:stretch>
            <a:fillRect/>
          </a:stretch>
        </p:blipFill>
        <p:spPr bwMode="auto">
          <a:xfrm>
            <a:off x="5214942" y="4572008"/>
            <a:ext cx="3143272" cy="2084126"/>
          </a:xfrm>
          <a:prstGeom prst="rect">
            <a:avLst/>
          </a:prstGeom>
          <a:ln>
            <a:noFill/>
          </a:ln>
          <a:effectLst>
            <a:outerShdw blurRad="292100" dist="139700" dir="2700000" algn="tl" rotWithShape="0">
              <a:srgbClr val="333333">
                <a:alpha val="65000"/>
              </a:srgbClr>
            </a:outerShdw>
          </a:effectLst>
        </p:spPr>
      </p:pic>
      <p:pic>
        <p:nvPicPr>
          <p:cNvPr id="7174" name="Picture 6" descr="C:\Users\Aynur\Desktop\загружено (6).jpg"/>
          <p:cNvPicPr>
            <a:picLocks noChangeAspect="1" noChangeArrowheads="1"/>
          </p:cNvPicPr>
          <p:nvPr/>
        </p:nvPicPr>
        <p:blipFill>
          <a:blip r:embed="rId5"/>
          <a:srcRect/>
          <a:stretch>
            <a:fillRect/>
          </a:stretch>
        </p:blipFill>
        <p:spPr bwMode="auto">
          <a:xfrm>
            <a:off x="857224" y="4500570"/>
            <a:ext cx="3214710" cy="22187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1"/>
          <p:cNvSpPr>
            <a:spLocks noChangeArrowheads="1"/>
          </p:cNvSpPr>
          <p:nvPr/>
        </p:nvSpPr>
        <p:spPr bwMode="auto">
          <a:xfrm>
            <a:off x="357188" y="500063"/>
            <a:ext cx="8358187" cy="1200150"/>
          </a:xfrm>
          <a:prstGeom prst="rect">
            <a:avLst/>
          </a:prstGeom>
          <a:noFill/>
          <a:ln w="9525">
            <a:noFill/>
            <a:miter lim="800000"/>
            <a:headEnd/>
            <a:tailEnd/>
          </a:ln>
        </p:spPr>
        <p:txBody>
          <a:bodyPr>
            <a:spAutoFit/>
          </a:bodyPr>
          <a:lstStyle/>
          <a:p>
            <a:pPr algn="ctr" eaLnBrk="1" hangingPunct="1"/>
            <a:r>
              <a:rPr lang="az-Latn-AZ" b="1">
                <a:latin typeface="Arial" pitchFamily="34" charset="0"/>
                <a:ea typeface="Cambria" pitchFamily="18" charset="0"/>
                <a:cs typeface="Arial" pitchFamily="34" charset="0"/>
              </a:rPr>
              <a:t>      Ailə, Qadın vəUşaq Problemləri üzrə Dövlət Komitəsinin Avropa İttifaqı və BMT-nin İnkişaf Proqramı ilə birgə</a:t>
            </a:r>
            <a:r>
              <a:rPr lang="en-US" b="1">
                <a:latin typeface="Arial" pitchFamily="34" charset="0"/>
                <a:ea typeface="Cambria" pitchFamily="18" charset="0"/>
                <a:cs typeface="Arial" pitchFamily="34" charset="0"/>
              </a:rPr>
              <a:t> “Qadın hüquqları və gender bərabərliyinin təşviqinin gücləndirilməsində vətəndaş cəmiyyətinin rolunun artırılması” layihəsi</a:t>
            </a:r>
          </a:p>
        </p:txBody>
      </p:sp>
      <p:pic>
        <p:nvPicPr>
          <p:cNvPr id="30723" name="Picture 2" descr="C:\Users\Nargiz_Beynelxalq\Desktop\15036644_1809741029296197_4884090765208476245_n.jpg"/>
          <p:cNvPicPr>
            <a:picLocks noChangeAspect="1" noChangeArrowheads="1"/>
          </p:cNvPicPr>
          <p:nvPr/>
        </p:nvPicPr>
        <p:blipFill>
          <a:blip r:embed="rId2" cstate="print"/>
          <a:srcRect/>
          <a:stretch>
            <a:fillRect/>
          </a:stretch>
        </p:blipFill>
        <p:spPr bwMode="auto">
          <a:xfrm>
            <a:off x="285720" y="2214554"/>
            <a:ext cx="3730625" cy="3455987"/>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24" name="Picture 4" descr="C:\Users\Nargiz_Beynelxalq\Desktop\15042108_1677060195942061_5765755577017473855_o.jpg"/>
          <p:cNvPicPr>
            <a:picLocks noChangeAspect="1" noChangeArrowheads="1"/>
          </p:cNvPicPr>
          <p:nvPr/>
        </p:nvPicPr>
        <p:blipFill>
          <a:blip r:embed="rId3" cstate="print"/>
          <a:srcRect/>
          <a:stretch>
            <a:fillRect/>
          </a:stretch>
        </p:blipFill>
        <p:spPr bwMode="auto">
          <a:xfrm>
            <a:off x="4643438" y="2214554"/>
            <a:ext cx="3927475" cy="3455987"/>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Прямоугольник 1"/>
          <p:cNvSpPr>
            <a:spLocks noChangeArrowheads="1"/>
          </p:cNvSpPr>
          <p:nvPr/>
        </p:nvSpPr>
        <p:spPr bwMode="auto">
          <a:xfrm>
            <a:off x="428625" y="1000125"/>
            <a:ext cx="3357563" cy="3786188"/>
          </a:xfrm>
          <a:prstGeom prst="rect">
            <a:avLst/>
          </a:prstGeom>
          <a:noFill/>
          <a:ln w="9525">
            <a:noFill/>
            <a:miter lim="800000"/>
            <a:headEnd/>
            <a:tailEnd/>
          </a:ln>
        </p:spPr>
        <p:txBody>
          <a:bodyPr>
            <a:spAutoFit/>
          </a:bodyPr>
          <a:lstStyle/>
          <a:p>
            <a:pPr eaLnBrk="1" hangingPunct="1"/>
            <a:r>
              <a:rPr lang="az-Latn-AZ" sz="2000" b="1">
                <a:latin typeface="Arial" pitchFamily="34" charset="0"/>
                <a:cs typeface="Arial" pitchFamily="34" charset="0"/>
              </a:rPr>
              <a:t>2016-cı il o</a:t>
            </a:r>
            <a:r>
              <a:rPr lang="tr-TR" sz="2000" b="1">
                <a:latin typeface="Arial" pitchFamily="34" charset="0"/>
                <a:cs typeface="Arial" pitchFamily="34" charset="0"/>
              </a:rPr>
              <a:t>ktyabrın 25-də Ailə, Qadın və Uşaq Problemləri üzrə Dövlət Komitəsi, BMT-nin Əhali Fondu və ABŞ Beynəlxalq İnkişaf Agentliyinin birgə təşkilatçılığı ilə “Azərbaycanda gender əsaslı zorakılıqla mübarizə” adlı ikiillik layihəsinin açılış mərasimi keçirilib.</a:t>
            </a:r>
            <a:endParaRPr lang="ru-RU" sz="2000" b="1">
              <a:latin typeface="Arial" pitchFamily="34" charset="0"/>
              <a:cs typeface="Arial" pitchFamily="34" charset="0"/>
            </a:endParaRPr>
          </a:p>
        </p:txBody>
      </p:sp>
      <p:pic>
        <p:nvPicPr>
          <p:cNvPr id="51202" name="Picture 2" descr="C:\Users\Aynur\Desktop\14773743711294347463_1000x669.jpg"/>
          <p:cNvPicPr>
            <a:picLocks noChangeAspect="1" noChangeArrowheads="1"/>
          </p:cNvPicPr>
          <p:nvPr/>
        </p:nvPicPr>
        <p:blipFill>
          <a:blip r:embed="rId2"/>
          <a:srcRect/>
          <a:stretch>
            <a:fillRect/>
          </a:stretch>
        </p:blipFill>
        <p:spPr bwMode="auto">
          <a:xfrm>
            <a:off x="3857620" y="928670"/>
            <a:ext cx="4869603" cy="4286280"/>
          </a:xfrm>
          <a:prstGeom prst="rect">
            <a:avLst/>
          </a:prstGeom>
          <a:noFill/>
          <a:effectLst>
            <a:glow rad="139700">
              <a:schemeClr val="accent4">
                <a:satMod val="175000"/>
                <a:alpha val="40000"/>
              </a:schemeClr>
            </a:glo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625" y="5857875"/>
            <a:ext cx="184150" cy="523875"/>
          </a:xfrm>
          <a:prstGeom prst="rect">
            <a:avLst/>
          </a:prstGeom>
        </p:spPr>
        <p:txBody>
          <a:bodyPr wrap="none">
            <a:spAutoFit/>
          </a:bodyPr>
          <a:lstStyle/>
          <a:p>
            <a:pPr eaLnBrk="1" fontAlgn="auto" hangingPunct="1">
              <a:spcBef>
                <a:spcPts val="0"/>
              </a:spcBef>
              <a:spcAft>
                <a:spcPts val="0"/>
              </a:spcAft>
              <a:defRPr/>
            </a:pPr>
            <a:endParaRPr lang="ru-RU" sz="2800" b="1" cap="all" dirty="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mn-lt"/>
            </a:endParaRPr>
          </a:p>
        </p:txBody>
      </p:sp>
      <p:pic>
        <p:nvPicPr>
          <p:cNvPr id="1026" name="Picture 2" descr="C:\Users\Aynur\Desktop\загружено (5).jpg"/>
          <p:cNvPicPr>
            <a:picLocks noChangeAspect="1" noChangeArrowheads="1"/>
          </p:cNvPicPr>
          <p:nvPr/>
        </p:nvPicPr>
        <p:blipFill>
          <a:blip r:embed="rId2"/>
          <a:srcRect/>
          <a:stretch>
            <a:fillRect/>
          </a:stretch>
        </p:blipFill>
        <p:spPr bwMode="auto">
          <a:xfrm>
            <a:off x="285750" y="1285875"/>
            <a:ext cx="3357563" cy="4429125"/>
          </a:xfrm>
          <a:prstGeom prst="rect">
            <a:avLst/>
          </a:prstGeom>
          <a:ln>
            <a:noFill/>
          </a:ln>
          <a:effectLst>
            <a:outerShdw blurRad="292100" dist="139700" dir="2700000" algn="tl" rotWithShape="0">
              <a:srgbClr val="333333">
                <a:alpha val="65000"/>
              </a:srgbClr>
            </a:outerShdw>
          </a:effectLst>
        </p:spPr>
      </p:pic>
      <p:sp>
        <p:nvSpPr>
          <p:cNvPr id="9" name="Заголовок 8"/>
          <p:cNvSpPr>
            <a:spLocks noGrp="1"/>
          </p:cNvSpPr>
          <p:nvPr>
            <p:ph type="title"/>
          </p:nvPr>
        </p:nvSpPr>
        <p:spPr>
          <a:xfrm>
            <a:off x="3786182" y="357166"/>
            <a:ext cx="4857784" cy="6024162"/>
          </a:xfrm>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sz="2000" b="1" smtClean="0">
                <a:solidFill>
                  <a:srgbClr val="7030A0"/>
                </a:solidFill>
                <a:latin typeface="Arial" pitchFamily="34" charset="0"/>
                <a:cs typeface="Arial" pitchFamily="34" charset="0"/>
              </a:rPr>
              <a:t/>
            </a:r>
            <a:br>
              <a:rPr lang="en-US" sz="2000" b="1" smtClean="0">
                <a:solidFill>
                  <a:srgbClr val="7030A0"/>
                </a:solidFill>
                <a:latin typeface="Arial" pitchFamily="34" charset="0"/>
                <a:cs typeface="Arial" pitchFamily="34" charset="0"/>
              </a:rPr>
            </a:br>
            <a:r>
              <a:rPr lang="en-US" sz="2000" b="1" smtClean="0">
                <a:solidFill>
                  <a:srgbClr val="7030A0"/>
                </a:solidFill>
                <a:latin typeface="Arial" pitchFamily="34" charset="0"/>
                <a:cs typeface="Arial" pitchFamily="34" charset="0"/>
              </a:rPr>
              <a:t/>
            </a:r>
            <a:br>
              <a:rPr lang="en-US" sz="2000" b="1" smtClean="0">
                <a:solidFill>
                  <a:srgbClr val="7030A0"/>
                </a:solidFill>
                <a:latin typeface="Arial" pitchFamily="34" charset="0"/>
                <a:cs typeface="Arial" pitchFamily="34" charset="0"/>
              </a:rPr>
            </a:br>
            <a:r>
              <a:rPr lang="en-US" sz="2000" b="1" smtClean="0">
                <a:solidFill>
                  <a:srgbClr val="7030A0"/>
                </a:solidFill>
                <a:latin typeface="Arial" pitchFamily="34" charset="0"/>
                <a:cs typeface="Arial" pitchFamily="34" charset="0"/>
              </a:rPr>
              <a:t/>
            </a:r>
            <a:br>
              <a:rPr lang="en-US" sz="2000" b="1" smtClean="0">
                <a:solidFill>
                  <a:srgbClr val="7030A0"/>
                </a:solidFill>
                <a:latin typeface="Arial" pitchFamily="34" charset="0"/>
                <a:cs typeface="Arial" pitchFamily="34" charset="0"/>
              </a:rPr>
            </a:br>
            <a:r>
              <a:rPr lang="az-Latn-AZ" sz="2800" b="1" smtClean="0">
                <a:latin typeface="Times New Roman" pitchFamily="18" charset="0"/>
                <a:cs typeface="Times New Roman" pitchFamily="18" charset="0"/>
              </a:rPr>
              <a:t>XXI əsrdə qadınlara qarşı zorakılıq əleyhinə ” Layihəsi.</a:t>
            </a:r>
            <a:br>
              <a:rPr lang="az-Latn-AZ" sz="2800" b="1" smtClean="0">
                <a:latin typeface="Times New Roman" pitchFamily="18" charset="0"/>
                <a:cs typeface="Times New Roman" pitchFamily="18" charset="0"/>
              </a:rPr>
            </a:br>
            <a:r>
              <a:rPr lang="az-Latn-AZ" sz="2800" b="1" smtClean="0">
                <a:latin typeface="Times New Roman" pitchFamily="18" charset="0"/>
                <a:cs typeface="Times New Roman" pitchFamily="18" charset="0"/>
              </a:rPr>
              <a:t/>
            </a:r>
            <a:br>
              <a:rPr lang="az-Latn-AZ" sz="2800" b="1" smtClean="0">
                <a:latin typeface="Times New Roman" pitchFamily="18" charset="0"/>
                <a:cs typeface="Times New Roman" pitchFamily="18" charset="0"/>
              </a:rPr>
            </a:br>
            <a:r>
              <a:rPr lang="az-Latn-AZ" sz="2800" b="1" smtClean="0">
                <a:latin typeface="Times New Roman" pitchFamily="18" charset="0"/>
                <a:cs typeface="Times New Roman" pitchFamily="18" charset="0"/>
              </a:rPr>
              <a:t>Layihədə əsas məqsəd: qadınlara qarşı zorakılıq əleyhinə maarifləndirmə kompaniyasının aparılması, </a:t>
            </a:r>
            <a:br>
              <a:rPr lang="az-Latn-AZ" sz="2800" b="1" smtClean="0">
                <a:latin typeface="Times New Roman" pitchFamily="18" charset="0"/>
                <a:cs typeface="Times New Roman" pitchFamily="18" charset="0"/>
              </a:rPr>
            </a:br>
            <a:r>
              <a:rPr lang="az-Latn-AZ" sz="2800" b="1" smtClean="0">
                <a:latin typeface="Times New Roman" pitchFamily="18" charset="0"/>
                <a:cs typeface="Times New Roman" pitchFamily="18" charset="0"/>
              </a:rPr>
              <a:t> problemlə bağlı video çarxların TV-lərdə nümayiş etdirilməsi və bukletlərin hazırlanması və paylanması.</a:t>
            </a:r>
            <a:br>
              <a:rPr lang="az-Latn-AZ" sz="2800" b="1" smtClean="0">
                <a:latin typeface="Times New Roman" pitchFamily="18" charset="0"/>
                <a:cs typeface="Times New Roman" pitchFamily="18" charset="0"/>
              </a:rPr>
            </a:br>
            <a:r>
              <a:rPr lang="en-US" sz="2800" b="1" smtClean="0">
                <a:latin typeface="Times New Roman" pitchFamily="18" charset="0"/>
                <a:cs typeface="Times New Roman" pitchFamily="18" charset="0"/>
              </a:rPr>
              <a:t/>
            </a:r>
            <a:br>
              <a:rPr lang="en-US" sz="2800" b="1" smtClean="0">
                <a:latin typeface="Times New Roman" pitchFamily="18" charset="0"/>
                <a:cs typeface="Times New Roman" pitchFamily="18" charset="0"/>
              </a:rPr>
            </a:br>
            <a:endParaRPr lang="ru-RU"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1714488"/>
            <a:ext cx="4429156" cy="3970318"/>
          </a:xfrm>
          <a:prstGeom prst="rect">
            <a:avLst/>
          </a:prstGeom>
        </p:spPr>
        <p:txBody>
          <a:bodyPr wrap="square">
            <a:spAutoFit/>
          </a:bodyPr>
          <a:lstStyle/>
          <a:p>
            <a:pPr algn="just"/>
            <a:r>
              <a:rPr lang="tr-TR" b="1" dirty="0" smtClean="0">
                <a:latin typeface="Arial" pitchFamily="34" charset="0"/>
                <a:cs typeface="Arial" pitchFamily="34" charset="0"/>
              </a:rPr>
              <a:t>26 oktyabr 2017-ci il tarixində Londonda Böyük Britaniya Parlamenti üzvlərinin təşəbbüsü ilə keçirilən debatda iştirak edib.</a:t>
            </a:r>
          </a:p>
          <a:p>
            <a:pPr algn="just"/>
            <a:r>
              <a:rPr lang="tr-TR" b="1" dirty="0" smtClean="0">
                <a:latin typeface="Arial" pitchFamily="34" charset="0"/>
                <a:cs typeface="Arial" pitchFamily="34" charset="0"/>
              </a:rPr>
              <a:t>Debatın mövzusu Azərbaycanda qadın hüquqlarının inkişafı, əldə edilmiş tarixi nailiyyətlərə həsr edilib.</a:t>
            </a:r>
          </a:p>
          <a:p>
            <a:pPr algn="just"/>
            <a:r>
              <a:rPr lang="tr-TR" b="1" dirty="0" smtClean="0">
                <a:latin typeface="Arial" pitchFamily="34" charset="0"/>
                <a:cs typeface="Arial" pitchFamily="34" charset="0"/>
              </a:rPr>
              <a:t>Tədbirdə Böyük Britaniyanın Azərbaycandakı səfiri Karol Krofts, Britaniya baş nazirinin Azərbaycan üzrə ticarət elçisi Baronessa Nikolson, Britaniya Parlamentinin üzvü Xalid Mahmud və digər rəsmi şəxslər də iştirak ediblər.</a:t>
            </a:r>
            <a:endParaRPr lang="tr-TR" b="1" dirty="0">
              <a:latin typeface="Arial" pitchFamily="34" charset="0"/>
              <a:cs typeface="Arial" pitchFamily="34" charset="0"/>
            </a:endParaRPr>
          </a:p>
        </p:txBody>
      </p:sp>
      <p:pic>
        <p:nvPicPr>
          <p:cNvPr id="29698" name="Picture 2" descr="C:\Users\Aynur\Desktop\870-post-image3fbb2917c98d7f5f2236c6417538775aunnamed.jpg"/>
          <p:cNvPicPr>
            <a:picLocks noChangeAspect="1" noChangeArrowheads="1"/>
          </p:cNvPicPr>
          <p:nvPr/>
        </p:nvPicPr>
        <p:blipFill>
          <a:blip r:embed="rId2"/>
          <a:srcRect/>
          <a:stretch>
            <a:fillRect/>
          </a:stretch>
        </p:blipFill>
        <p:spPr bwMode="auto">
          <a:xfrm>
            <a:off x="5072066" y="1000107"/>
            <a:ext cx="3762402" cy="2821801"/>
          </a:xfrm>
          <a:prstGeom prst="rect">
            <a:avLst/>
          </a:prstGeom>
          <a:ln>
            <a:noFill/>
          </a:ln>
          <a:effectLst>
            <a:outerShdw blurRad="292100" dist="139700" dir="2700000" algn="tl" rotWithShape="0">
              <a:srgbClr val="333333">
                <a:alpha val="65000"/>
              </a:srgbClr>
            </a:outerShdw>
          </a:effectLst>
        </p:spPr>
      </p:pic>
      <p:pic>
        <p:nvPicPr>
          <p:cNvPr id="29699" name="Picture 3" descr="C:\Users\Aynur\Desktop\3615ae4a-193a-4b0b-959a-8ddc29e5699c_292.jpg"/>
          <p:cNvPicPr>
            <a:picLocks noChangeAspect="1" noChangeArrowheads="1"/>
          </p:cNvPicPr>
          <p:nvPr/>
        </p:nvPicPr>
        <p:blipFill>
          <a:blip r:embed="rId3"/>
          <a:srcRect/>
          <a:stretch>
            <a:fillRect/>
          </a:stretch>
        </p:blipFill>
        <p:spPr bwMode="auto">
          <a:xfrm>
            <a:off x="5072067" y="4071942"/>
            <a:ext cx="3743810" cy="23975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Администратор\Desktop\1235.JPG"/>
          <p:cNvPicPr>
            <a:picLocks noChangeAspect="1" noChangeArrowheads="1"/>
          </p:cNvPicPr>
          <p:nvPr/>
        </p:nvPicPr>
        <p:blipFill>
          <a:blip r:embed="rId2"/>
          <a:srcRect/>
          <a:stretch>
            <a:fillRect/>
          </a:stretch>
        </p:blipFill>
        <p:spPr bwMode="auto">
          <a:xfrm>
            <a:off x="214282" y="357166"/>
            <a:ext cx="8715436" cy="6153146"/>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Администратор\Desktop\999.JPG"/>
          <p:cNvPicPr>
            <a:picLocks noChangeAspect="1" noChangeArrowheads="1"/>
          </p:cNvPicPr>
          <p:nvPr/>
        </p:nvPicPr>
        <p:blipFill>
          <a:blip r:embed="rId2"/>
          <a:srcRect/>
          <a:stretch>
            <a:fillRect/>
          </a:stretch>
        </p:blipFill>
        <p:spPr bwMode="auto">
          <a:xfrm>
            <a:off x="500034" y="357166"/>
            <a:ext cx="7429552" cy="600079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Администратор\Desktop\1010.JPG"/>
          <p:cNvPicPr>
            <a:picLocks noChangeAspect="1" noChangeArrowheads="1"/>
          </p:cNvPicPr>
          <p:nvPr/>
        </p:nvPicPr>
        <p:blipFill>
          <a:blip r:embed="rId2"/>
          <a:srcRect/>
          <a:stretch>
            <a:fillRect/>
          </a:stretch>
        </p:blipFill>
        <p:spPr bwMode="auto">
          <a:xfrm>
            <a:off x="1025525" y="285727"/>
            <a:ext cx="7124700" cy="6135711"/>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ynur001\IMG_4385.JPG"/>
          <p:cNvPicPr>
            <a:picLocks noChangeAspect="1" noChangeArrowheads="1"/>
          </p:cNvPicPr>
          <p:nvPr/>
        </p:nvPicPr>
        <p:blipFill>
          <a:blip r:embed="rId2"/>
          <a:srcRect/>
          <a:stretch>
            <a:fillRect/>
          </a:stretch>
        </p:blipFill>
        <p:spPr bwMode="auto">
          <a:xfrm>
            <a:off x="250825" y="476250"/>
            <a:ext cx="4389438" cy="3097213"/>
          </a:xfrm>
          <a:prstGeom prst="rect">
            <a:avLst/>
          </a:prstGeom>
          <a:ln>
            <a:noFill/>
          </a:ln>
          <a:effectLst>
            <a:outerShdw blurRad="292100" dist="139700" dir="2700000" algn="tl" rotWithShape="0">
              <a:srgbClr val="333333">
                <a:alpha val="65000"/>
              </a:srgbClr>
            </a:outerShdw>
          </a:effectLst>
        </p:spPr>
      </p:pic>
      <p:pic>
        <p:nvPicPr>
          <p:cNvPr id="67586" name="Picture 2" descr="F:\jurnaldan sekiller\tedbirlerden\Metro memorandum\14762570011437422498_1000x669.jpg"/>
          <p:cNvPicPr>
            <a:picLocks noChangeAspect="1" noChangeArrowheads="1"/>
          </p:cNvPicPr>
          <p:nvPr/>
        </p:nvPicPr>
        <p:blipFill>
          <a:blip r:embed="rId3"/>
          <a:srcRect/>
          <a:stretch>
            <a:fillRect/>
          </a:stretch>
        </p:blipFill>
        <p:spPr bwMode="auto">
          <a:xfrm>
            <a:off x="4716463" y="476250"/>
            <a:ext cx="4211637" cy="3090863"/>
          </a:xfrm>
          <a:prstGeom prst="rect">
            <a:avLst/>
          </a:prstGeom>
          <a:ln>
            <a:noFill/>
          </a:ln>
          <a:effectLst>
            <a:outerShdw blurRad="292100" dist="139700" dir="2700000" algn="tl" rotWithShape="0">
              <a:srgbClr val="333333">
                <a:alpha val="65000"/>
              </a:srgbClr>
            </a:outerShdw>
          </a:effectLst>
        </p:spPr>
      </p:pic>
      <p:sp>
        <p:nvSpPr>
          <p:cNvPr id="18436" name="Прямоугольник 3"/>
          <p:cNvSpPr>
            <a:spLocks noChangeArrowheads="1"/>
          </p:cNvSpPr>
          <p:nvPr/>
        </p:nvSpPr>
        <p:spPr bwMode="auto">
          <a:xfrm>
            <a:off x="323850" y="4149725"/>
            <a:ext cx="8820150" cy="2522538"/>
          </a:xfrm>
          <a:prstGeom prst="rect">
            <a:avLst/>
          </a:prstGeom>
          <a:noFill/>
          <a:ln w="9525">
            <a:noFill/>
            <a:miter lim="800000"/>
            <a:headEnd/>
            <a:tailEnd/>
          </a:ln>
        </p:spPr>
        <p:txBody>
          <a:bodyPr>
            <a:spAutoFit/>
          </a:bodyPr>
          <a:lstStyle/>
          <a:p>
            <a:pPr eaLnBrk="1" hangingPunct="1"/>
            <a:r>
              <a:rPr lang="az-Latn-AZ" sz="2000" b="1">
                <a:latin typeface="Arial" pitchFamily="34" charset="0"/>
                <a:cs typeface="Arial" pitchFamily="34" charset="0"/>
              </a:rPr>
              <a:t>Əmək və Əhalinin Sosial Müdafiəsi Nazirliyi, Dini Qurumlarla İş üzrə Dövlət Komitəsi  və"Bakı Metropoliteni" Qapalı Səhmdar Cəmiyyəti ilə  memorandum imzalamışdır. Ailə, Qadın və Uşaq Problemləri üzrə Dövlət Komitəsi, Səhiyyə, Təhsil, Ədliyyə, Daxili İşlər və Əmək və Əhalinin Sosial Müdafiəsi Nazirlikləri tərəfindən “Məişət zorakılığının qarşısınin alnması ilə bağlı” </a:t>
            </a:r>
            <a:r>
              <a:rPr lang="de-DE" sz="2000" b="1">
                <a:latin typeface="Arial" pitchFamily="34" charset="0"/>
                <a:cs typeface="Arial" pitchFamily="34" charset="0"/>
              </a:rPr>
              <a:t>2016-2018-ci ilər üçün birgə tədbirlər planı təsdiq olunmuşdur. </a:t>
            </a:r>
            <a:r>
              <a:rPr lang="en-US" b="1">
                <a:latin typeface="Times New Roman" pitchFamily="18" charset="0"/>
                <a:cs typeface="Times New Roman" pitchFamily="18" charset="0"/>
              </a:rPr>
              <a:t/>
            </a:r>
            <a:br>
              <a:rPr lang="en-US" b="1">
                <a:latin typeface="Times New Roman" pitchFamily="18" charset="0"/>
                <a:cs typeface="Times New Roman" pitchFamily="18" charset="0"/>
              </a:rPr>
            </a:br>
            <a:endParaRPr lang="ru-RU"/>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214291"/>
            <a:ext cx="7929618" cy="646331"/>
          </a:xfrm>
          <a:prstGeom prst="rect">
            <a:avLst/>
          </a:prstGeom>
        </p:spPr>
        <p:txBody>
          <a:bodyPr wrap="square">
            <a:spAutoFit/>
          </a:bodyPr>
          <a:lstStyle/>
          <a:p>
            <a:r>
              <a:rPr lang="az-Cyrl-AZ" b="1" dirty="0">
                <a:latin typeface="Arial" pitchFamily="34" charset="0"/>
                <a:cs typeface="Arial" pitchFamily="34" charset="0"/>
              </a:rPr>
              <a:t>Açıq </a:t>
            </a:r>
            <a:r>
              <a:rPr lang="az-Latn-AZ" b="1" dirty="0">
                <a:latin typeface="Arial" pitchFamily="34" charset="0"/>
                <a:cs typeface="Arial" pitchFamily="34" charset="0"/>
              </a:rPr>
              <a:t>h</a:t>
            </a:r>
            <a:r>
              <a:rPr lang="az-Cyrl-AZ" b="1" dirty="0">
                <a:latin typeface="Arial" pitchFamily="34" charset="0"/>
                <a:cs typeface="Arial" pitchFamily="34" charset="0"/>
              </a:rPr>
              <a:t>ökumət</a:t>
            </a:r>
            <a:r>
              <a:rPr lang="az-Latn-AZ" b="1" dirty="0">
                <a:latin typeface="Arial" pitchFamily="34" charset="0"/>
                <a:cs typeface="Arial" pitchFamily="34" charset="0"/>
              </a:rPr>
              <a:t>in təşviqinə dair 2016-2018-ci illər üçün </a:t>
            </a:r>
            <a:r>
              <a:rPr lang="az-Cyrl-AZ" b="1" dirty="0">
                <a:latin typeface="Arial" pitchFamily="34" charset="0"/>
                <a:cs typeface="Arial" pitchFamily="34" charset="0"/>
              </a:rPr>
              <a:t>Milli Fəaliyyət </a:t>
            </a:r>
            <a:r>
              <a:rPr lang="az-Cyrl-AZ" b="1" dirty="0" smtClean="0">
                <a:latin typeface="Arial" pitchFamily="34" charset="0"/>
                <a:cs typeface="Arial" pitchFamily="34" charset="0"/>
              </a:rPr>
              <a:t>Planı</a:t>
            </a:r>
            <a:r>
              <a:rPr lang="en-US" b="1" dirty="0">
                <a:latin typeface="Arial" pitchFamily="34" charset="0"/>
                <a:cs typeface="Arial" pitchFamily="34" charset="0"/>
              </a:rPr>
              <a:t> </a:t>
            </a:r>
            <a:r>
              <a:rPr lang="en-US" b="1" dirty="0" smtClean="0">
                <a:latin typeface="Arial" pitchFamily="34" charset="0"/>
                <a:cs typeface="Arial" pitchFamily="34" charset="0"/>
              </a:rPr>
              <a:t>u</a:t>
            </a:r>
            <a:r>
              <a:rPr lang="az-Latn-AZ" b="1" dirty="0" smtClean="0">
                <a:latin typeface="Arial" pitchFamily="34" charset="0"/>
                <a:cs typeface="Arial" pitchFamily="34" charset="0"/>
              </a:rPr>
              <a:t>ğu</a:t>
            </a:r>
            <a:r>
              <a:rPr lang="en-US" b="1" dirty="0" err="1" smtClean="0">
                <a:latin typeface="Arial" pitchFamily="34" charset="0"/>
                <a:cs typeface="Arial" pitchFamily="34" charset="0"/>
              </a:rPr>
              <a:t>rl</a:t>
            </a:r>
            <a:r>
              <a:rPr lang="az-Latn-AZ" b="1" dirty="0" smtClean="0">
                <a:latin typeface="Arial" pitchFamily="34" charset="0"/>
                <a:cs typeface="Arial" pitchFamily="34" charset="0"/>
              </a:rPr>
              <a:t>a həyata keçir.</a:t>
            </a:r>
            <a:endParaRPr lang="ru-RU" b="1" dirty="0">
              <a:latin typeface="Arial" pitchFamily="34" charset="0"/>
              <a:cs typeface="Arial" pitchFamily="34" charset="0"/>
            </a:endParaRPr>
          </a:p>
        </p:txBody>
      </p:sp>
      <p:graphicFrame>
        <p:nvGraphicFramePr>
          <p:cNvPr id="4" name="Диаграмма 3"/>
          <p:cNvGraphicFramePr/>
          <p:nvPr/>
        </p:nvGraphicFramePr>
        <p:xfrm>
          <a:off x="3929058" y="1828800"/>
          <a:ext cx="5000660" cy="4100530"/>
        </p:xfrm>
        <a:graphic>
          <a:graphicData uri="http://schemas.openxmlformats.org/drawingml/2006/chart">
            <c:chart xmlns:c="http://schemas.openxmlformats.org/drawingml/2006/chart" xmlns:r="http://schemas.openxmlformats.org/officeDocument/2006/relationships" r:id="rId2"/>
          </a:graphicData>
        </a:graphic>
      </p:graphicFrame>
      <p:sp>
        <p:nvSpPr>
          <p:cNvPr id="2050" name="Rectangle 2"/>
          <p:cNvSpPr>
            <a:spLocks noChangeArrowheads="1"/>
          </p:cNvSpPr>
          <p:nvPr/>
        </p:nvSpPr>
        <p:spPr bwMode="auto">
          <a:xfrm>
            <a:off x="214282" y="1000108"/>
            <a:ext cx="364333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z-Latn-AZ"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Sorğuda iştirak edən respondentlərin yarıdan çoxu, yəni 53,5%-i  komitənin fəaliyyətindən razı olduqlarını bildirmişlər. Lakin əlbəttə, narazı olan vətəndaşlar da var. Onlardan 7,1%-i komitənin fəaliyyətindən qismən, 5,8%-i isə razı olmadıqlarını bildirmişdir.  Respondentlərin 33,6%-i isə “bilmirəm” cavabını qeyd etmişlər. Buradan o nəticəyə gəlmək olar ki, vətəndaşların böyük bir qismi komitənin fəaliyyətindən razıdır. Amma, müəyyən hissə var ki, onlar  müraciətin nəticəsindən asılı olaraq komitənin fəaliyyətinə qiymət verirlər. Bu da bir həqiqətdir ki, müxtəlif obyektiv və subyektiv səbəblərdən hər bir kəsi razı salmaq, onun problemlərin həll etmək mümkün olmur.  </a:t>
            </a:r>
            <a:endParaRPr kumimoji="0" lang="az-Latn-AZ" sz="16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4357686" y="642918"/>
          <a:ext cx="4572032" cy="5286412"/>
        </p:xfrm>
        <a:graphic>
          <a:graphicData uri="http://schemas.openxmlformats.org/drawingml/2006/chart">
            <c:chart xmlns:c="http://schemas.openxmlformats.org/drawingml/2006/chart" xmlns:r="http://schemas.openxmlformats.org/officeDocument/2006/relationships" r:id="rId2"/>
          </a:graphicData>
        </a:graphic>
      </p:graphicFrame>
      <p:sp>
        <p:nvSpPr>
          <p:cNvPr id="19458" name="Rectangle 2"/>
          <p:cNvSpPr>
            <a:spLocks noChangeArrowheads="1"/>
          </p:cNvSpPr>
          <p:nvPr/>
        </p:nvSpPr>
        <p:spPr bwMode="auto">
          <a:xfrm>
            <a:off x="285720" y="1000108"/>
            <a:ext cx="3714776"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az-Latn-AZ" b="0" i="0" u="none" strike="noStrike" cap="none" normalizeH="0" baseline="0" dirty="0" smtClean="0">
                <a:ln>
                  <a:noFill/>
                </a:ln>
                <a:solidFill>
                  <a:schemeClr val="tx1"/>
                </a:solidFill>
                <a:effectLst/>
                <a:latin typeface="Arial" pitchFamily="34" charset="0"/>
                <a:ea typeface="Calibri" pitchFamily="34" charset="0"/>
                <a:cs typeface="Arial" pitchFamily="34" charset="0"/>
              </a:rPr>
              <a:t>Respondentlər bir neçə dəfə komitəyə müraciət etdiklərini, hər dəfə də problemlərinn həll olunduğunu bildirmişlər. Belə respondentlər sörğuda iştirak edənlərin 37,4%-ni təşkil etmişdir. 42,9% isə birinci dəfə müraciət etdikləri üçün, sadəcə əməkdaşların və qəbul edən rəhbər işçilərin münasibətindən razı olduqlarını qeyd etmişlər. 19,7% isə, problemləri tam həll olunmadığı üçün komitənin fəaliyyətindən  qismən razı qaldıqlarını bildirmişlər. </a:t>
            </a:r>
            <a:endParaRPr kumimoji="0" lang="az-Latn-AZ" b="0" i="0" u="none" strike="noStrike" cap="none" normalizeH="0" baseline="0" dirty="0" smtClean="0">
              <a:ln>
                <a:noFill/>
              </a:ln>
              <a:solidFill>
                <a:schemeClr val="tx1"/>
              </a:solidFill>
              <a:effectLst/>
              <a:latin typeface="Arial" pitchFamily="34" charset="0"/>
              <a:cs typeface="Arial" pitchFamily="34" charset="0"/>
            </a:endParaRPr>
          </a:p>
        </p:txBody>
      </p:sp>
      <p:sp>
        <p:nvSpPr>
          <p:cNvPr id="19459" name="Rectangle 3"/>
          <p:cNvSpPr>
            <a:spLocks noChangeArrowheads="1"/>
          </p:cNvSpPr>
          <p:nvPr/>
        </p:nvSpPr>
        <p:spPr bwMode="auto">
          <a:xfrm>
            <a:off x="4643438" y="571480"/>
            <a:ext cx="385765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z-Latn-AZ"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Qəbul zamanı  d</a:t>
            </a:r>
            <a:r>
              <a:rPr kumimoji="0" lang="az-Latn-AZ" sz="1400" b="1" i="0" u="none" strike="noStrike" cap="none" normalizeH="0" baseline="0" dirty="0" smtClean="0">
                <a:ln>
                  <a:noFill/>
                </a:ln>
                <a:solidFill>
                  <a:schemeClr val="tx1"/>
                </a:solidFill>
                <a:effectLst/>
                <a:latin typeface="Calibri"/>
                <a:ea typeface="Calibri" pitchFamily="34" charset="0"/>
                <a:cs typeface="Arial" pitchFamily="34" charset="0"/>
              </a:rPr>
              <a:t>ö</a:t>
            </a:r>
            <a:r>
              <a:rPr kumimoji="0" lang="az-Latn-AZ"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vlət qulluq</a:t>
            </a:r>
            <a:r>
              <a:rPr kumimoji="0" lang="az-Latn-AZ" sz="1400" b="1" i="0" u="none" strike="noStrike" cap="none" normalizeH="0" baseline="0" dirty="0" smtClean="0">
                <a:ln>
                  <a:noFill/>
                </a:ln>
                <a:solidFill>
                  <a:schemeClr val="tx1"/>
                </a:solidFill>
                <a:effectLst/>
                <a:latin typeface="Calibri"/>
                <a:ea typeface="Calibri" pitchFamily="34" charset="0"/>
                <a:cs typeface="Arial" pitchFamily="34" charset="0"/>
              </a:rPr>
              <a:t>ç</a:t>
            </a:r>
            <a:r>
              <a:rPr kumimoji="0" lang="az-Latn-AZ"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ularının vətəndaşlara m</a:t>
            </a:r>
            <a:r>
              <a:rPr kumimoji="0" lang="az-Latn-AZ" sz="1400" b="1" i="0" u="none" strike="noStrike" cap="none" normalizeH="0" baseline="0" dirty="0" smtClean="0">
                <a:ln>
                  <a:noFill/>
                </a:ln>
                <a:solidFill>
                  <a:schemeClr val="tx1"/>
                </a:solidFill>
                <a:effectLst/>
                <a:latin typeface="Calibri"/>
                <a:ea typeface="Calibri" pitchFamily="34" charset="0"/>
                <a:cs typeface="Arial" pitchFamily="34" charset="0"/>
              </a:rPr>
              <a:t>ü</a:t>
            </a:r>
            <a:r>
              <a:rPr kumimoji="0" lang="az-Latn-AZ"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nasibətin qiymətləndirilməsi, faizlə</a:t>
            </a:r>
            <a:endParaRPr kumimoji="0" lang="az-Latn-A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785794"/>
            <a:ext cx="4857784" cy="5355312"/>
          </a:xfrm>
          <a:prstGeom prst="rect">
            <a:avLst/>
          </a:prstGeom>
        </p:spPr>
        <p:txBody>
          <a:bodyPr wrap="square">
            <a:spAutoFit/>
          </a:bodyPr>
          <a:lstStyle/>
          <a:p>
            <a:pPr algn="just"/>
            <a:r>
              <a:rPr lang="tr-TR" dirty="0" smtClean="0">
                <a:latin typeface="Arial" pitchFamily="34" charset="0"/>
                <a:cs typeface="Arial" pitchFamily="34" charset="0"/>
              </a:rPr>
              <a:t>“İctimai iştirakçılıq haqqında” Azərbaycan Respublikası Qanununa əsasən dövlət və cəmiyyət həyatının müxtəlif sahələrində dövlət siyasətinin hazırlanmasında və həyata keçiriməsində, ümumdövlət və yerli səviyyədə qərarların qəbulunda, müvafiq icra hakimiyyəti orqanı tərəfindən müəyyən edilmiş mərkəzi icra hakimiyyəti orqanlarının, yerli icra hakimiyyəti və yerli özünüidarəetmə orqanlarının fəaliyyətinə ictimai nəzarətin təşkilində vətəndaşların və vətəndaş cəmiyyəti institutlarının iştirakı nəzərdə tutulur. Bununla əlaqədar olaraq, “İctimai şuranın vətəndaş cəmiyyəti institutları tərəfindən seçilməsinə dair Əsasnamə”yə uyğun olaraq, 14 iyun tarixində keçirilən seçkidə  9 qeyri-hökumət təşkilatı nümayəndəsi İctimai Şuranın üzvü seçilmişdir.</a:t>
            </a:r>
            <a:endParaRPr lang="ru-RU" dirty="0">
              <a:latin typeface="Arial" pitchFamily="34" charset="0"/>
              <a:cs typeface="Arial" pitchFamily="34" charset="0"/>
            </a:endParaRPr>
          </a:p>
        </p:txBody>
      </p:sp>
      <p:pic>
        <p:nvPicPr>
          <p:cNvPr id="1026" name="Picture 2" descr="C:\Users\Aynur\Desktop\15060096694005645831_1000x669.jpg"/>
          <p:cNvPicPr>
            <a:picLocks noChangeAspect="1" noChangeArrowheads="1"/>
          </p:cNvPicPr>
          <p:nvPr/>
        </p:nvPicPr>
        <p:blipFill>
          <a:blip r:embed="rId2" cstate="print"/>
          <a:srcRect/>
          <a:stretch>
            <a:fillRect/>
          </a:stretch>
        </p:blipFill>
        <p:spPr bwMode="auto">
          <a:xfrm>
            <a:off x="5572132" y="928670"/>
            <a:ext cx="3333740" cy="2106923"/>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1027" name="Picture 3" descr="C:\Users\Aynur\Desktop\загружено (2).jpg"/>
          <p:cNvPicPr>
            <a:picLocks noChangeAspect="1" noChangeArrowheads="1"/>
          </p:cNvPicPr>
          <p:nvPr/>
        </p:nvPicPr>
        <p:blipFill>
          <a:blip r:embed="rId3"/>
          <a:srcRect/>
          <a:stretch>
            <a:fillRect/>
          </a:stretch>
        </p:blipFill>
        <p:spPr bwMode="auto">
          <a:xfrm>
            <a:off x="5572132" y="3500438"/>
            <a:ext cx="3293773" cy="2071702"/>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1935</Words>
  <Application>Microsoft Office PowerPoint</Application>
  <PresentationFormat>Экран (4:3)</PresentationFormat>
  <Paragraphs>153</Paragraphs>
  <Slides>67</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67</vt:i4>
      </vt:variant>
    </vt:vector>
  </HeadingPairs>
  <TitlesOfParts>
    <vt:vector size="69" baseType="lpstr">
      <vt:lpstr>Тема Office</vt:lpstr>
      <vt:lpstr>Лист Microsoft Excel 97-2003</vt:lpstr>
      <vt:lpstr>Презентация PowerPoint</vt:lpstr>
      <vt:lpstr>Презентация PowerPoint</vt:lpstr>
      <vt:lpstr>Презентация PowerPoint</vt:lpstr>
      <vt:lpstr>Презентация PowerPoint</vt:lpstr>
      <vt:lpstr>Презентация PowerPoint</vt:lpstr>
      <vt:lpstr>Respublikanın Birinci vitse-prezidenti, Hеydər Əliyev Fondunun Prеzidеnti, Mеhribаn хаnım Əliyevа qаdın və uşaq məsələlərinə böyük qаyğı ilə yаnаşır.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Milli Qanunvericilik: </vt:lpstr>
      <vt:lpstr>  </vt:lpstr>
      <vt:lpstr>“Azərbaycan 2020:Gələcəyə baxış” İnkişaf Konsepsiyası</vt:lpstr>
      <vt:lpstr>Презентация PowerPoint</vt:lpstr>
      <vt:lpstr>Презентация PowerPoint</vt:lpstr>
      <vt:lpstr>Məhkəmə qərarlarında Beynəlxalq Konvensiyaların, “ Məişət zorakılığının aradan qaldırılması”, “Gender bərabərliyinin təminatları” haqqında Qanunların tətbiq edilməsi ilə bağlı çıxarılan qərarların sayı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BMT-nin dəstəyi ilə nəşr edilən TUDOR ROSE adlı nüfuzlu nəşrlərdə Azərbaycanın ailə və gender siyasətinə dair məqalələr çap olunmuşdur</vt:lpstr>
      <vt:lpstr>Презентация PowerPoint</vt:lpstr>
      <vt:lpstr>Azərbaycanda ailələrin sayı</vt:lpstr>
      <vt:lpstr>Презентация PowerPoint</vt:lpstr>
      <vt:lpstr>Komitənin layihələri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Sahibkar qadınlar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XXI əsrdə qadınlara qarşı zorakılıq əleyhinə ” Layihəsi.  Layihədə əsas məqsəd: qadınlara qarşı zorakılıq əleyhinə maarifləndirmə kompaniyasının aparılması,   problemlə bağlı video çarxların TV-lərdə nümayiş etdirilməsi və bukletlərin hazırlanması və paylanması.  </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Aynur</dc:creator>
  <cp:lastModifiedBy>AQUPDK</cp:lastModifiedBy>
  <cp:revision>51</cp:revision>
  <dcterms:created xsi:type="dcterms:W3CDTF">2017-12-26T07:43:42Z</dcterms:created>
  <dcterms:modified xsi:type="dcterms:W3CDTF">2017-12-27T06:09:19Z</dcterms:modified>
</cp:coreProperties>
</file>